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21.xml.rels" ContentType="application/vnd.openxmlformats-package.relationships+xml"/>
  <Override PartName="/ppt/notesSlides/notesSlide21.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58.jpeg" ContentType="image/jpeg"/>
  <Override PartName="/ppt/media/image53.jpeg" ContentType="image/jpeg"/>
  <Override PartName="/ppt/media/image23.png" ContentType="image/png"/>
  <Override PartName="/ppt/media/image60.png" ContentType="image/png"/>
  <Override PartName="/ppt/media/image18.png" ContentType="image/png"/>
  <Override PartName="/ppt/media/image6.png" ContentType="image/png"/>
  <Override PartName="/ppt/media/image36.png" ContentType="image/png"/>
  <Override PartName="/ppt/media/image29.png" ContentType="image/png"/>
  <Override PartName="/ppt/media/image35.png" ContentType="image/png"/>
  <Override PartName="/ppt/media/image5.png" ContentType="image/png"/>
  <Override PartName="/ppt/media/image17.png" ContentType="image/png"/>
  <Override PartName="/ppt/media/image28.png" ContentType="image/png"/>
  <Override PartName="/ppt/media/image38.jpeg" ContentType="image/jpeg"/>
  <Override PartName="/ppt/media/image34.png" ContentType="image/png"/>
  <Override PartName="/ppt/media/image4.png" ContentType="image/png"/>
  <Override PartName="/ppt/media/image10.png" ContentType="image/png"/>
  <Override PartName="/ppt/media/image33.jpeg" ContentType="image/jpeg"/>
  <Override PartName="/ppt/media/image27.png" ContentType="image/png"/>
  <Override PartName="/ppt/media/image56.jpeg" ContentType="image/jpeg"/>
  <Override PartName="/ppt/media/image3.png" ContentType="image/png"/>
  <Override PartName="/ppt/media/image15.png" ContentType="image/png"/>
  <Override PartName="/ppt/media/image26.png" ContentType="image/png"/>
  <Override PartName="/ppt/media/image22.png" ContentType="image/png"/>
  <Override PartName="/ppt/media/image59.png" ContentType="image/png"/>
  <Override PartName="/ppt/media/image21.png" ContentType="image/png"/>
  <Override PartName="/ppt/media/image16.jpeg" ContentType="image/jpeg"/>
  <Override PartName="/ppt/media/image61.png" ContentType="image/png"/>
  <Override PartName="/ppt/media/image24.png" ContentType="image/png"/>
  <Override PartName="/ppt/media/image62.png" ContentType="image/png"/>
  <Override PartName="/ppt/media/image51.jpeg" ContentType="image/jpeg"/>
  <Override PartName="/ppt/media/image25.png" ContentType="image/png"/>
  <Override PartName="/ppt/media/image14.png" ContentType="image/png"/>
  <Override PartName="/ppt/media/image2.png" ContentType="image/png"/>
  <Override PartName="/ppt/media/image32.png" ContentType="image/png"/>
  <Override PartName="/ppt/media/image11.png" ContentType="image/png"/>
  <Override PartName="/ppt/media/image19.png" ContentType="image/png"/>
  <Override PartName="/ppt/media/image7.png" ContentType="image/png"/>
  <Override PartName="/ppt/media/image12.png" ContentType="image/png"/>
  <Override PartName="/ppt/media/image49.png" ContentType="image/png"/>
  <Override PartName="/ppt/media/image8.png" ContentType="image/png"/>
  <Override PartName="/ppt/media/image54.jpeg" ContentType="image/jpeg"/>
  <Override PartName="/ppt/media/image9.png" ContentType="image/png"/>
  <Override PartName="/ppt/media/image39.png" ContentType="image/png"/>
  <Override PartName="/ppt/media/image30.png" ContentType="image/png"/>
  <Override PartName="/ppt/media/image37.jpeg" ContentType="image/jpeg"/>
  <Override PartName="/ppt/media/image20.png" ContentType="image/png"/>
  <Override PartName="/ppt/media/image31.jpeg" ContentType="image/jpeg"/>
  <Override PartName="/ppt/media/image40.png" ContentType="image/png"/>
  <Override PartName="/ppt/media/image41.png" ContentType="image/png"/>
  <Override PartName="/ppt/media/image42.png" ContentType="image/png"/>
  <Override PartName="/ppt/media/image55.jpeg" ContentType="image/jpeg"/>
  <Override PartName="/ppt/media/image43.png" ContentType="image/png"/>
  <Override PartName="/ppt/media/image57.jpeg" ContentType="image/jpeg"/>
  <Override PartName="/ppt/media/image63.png" ContentType="image/png"/>
  <Override PartName="/ppt/media/image44.png" ContentType="image/png"/>
  <Override PartName="/ppt/media/image48.png" ContentType="image/png"/>
  <Override PartName="/ppt/media/image45.jpeg" ContentType="image/jpeg"/>
  <Override PartName="/ppt/media/image46.png" ContentType="image/png"/>
  <Override PartName="/ppt/media/image47.jpeg" ContentType="image/jpeg"/>
  <Override PartName="/ppt/media/image50.png" ContentType="image/png"/>
  <Override PartName="/ppt/media/image52.jpeg" ContentType="image/jpeg"/>
  <Override PartName="/ppt/media/image13.png" ContentType="image/png"/>
  <Override PartName="/ppt/media/image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15"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16"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17"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18"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1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9ED4D48-FBF5-4CC4-8971-7741ED85174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573120" y="1336680"/>
            <a:ext cx="6412320" cy="3607200"/>
          </a:xfrm>
          <a:prstGeom prst="rect">
            <a:avLst/>
          </a:prstGeom>
        </p:spPr>
      </p:sp>
      <p:sp>
        <p:nvSpPr>
          <p:cNvPr id="323" name="PlaceHolder 2"/>
          <p:cNvSpPr>
            <a:spLocks noGrp="1"/>
          </p:cNvSpPr>
          <p:nvPr>
            <p:ph type="body"/>
          </p:nvPr>
        </p:nvSpPr>
        <p:spPr>
          <a:xfrm>
            <a:off x="755640" y="5145120"/>
            <a:ext cx="6047280" cy="4209120"/>
          </a:xfrm>
          <a:prstGeom prst="rect">
            <a:avLst/>
          </a:prstGeom>
        </p:spPr>
        <p:txBody>
          <a:bodyPr lIns="0" rIns="0" tIns="0" bIns="0">
            <a:noAutofit/>
          </a:bodyPr>
          <a:p>
            <a:endParaRPr b="0" lang="en-US" sz="2000" spc="-1" strike="noStrike">
              <a:latin typeface="Arial"/>
            </a:endParaRPr>
          </a:p>
        </p:txBody>
      </p:sp>
      <p:sp>
        <p:nvSpPr>
          <p:cNvPr id="324"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CE0C725-4BDC-4E1E-AAE3-E7C9A24269C4}" type="slidenum">
              <a:rPr b="0" lang="fr-FR" sz="1200" spc="-1" strike="noStrike">
                <a:solidFill>
                  <a:srgbClr val="000000"/>
                </a:solidFill>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image" Target="../media/image54.jpeg"/><Relationship Id="rId3" Type="http://schemas.openxmlformats.org/officeDocument/2006/relationships/image" Target="../media/image55.jpeg"/><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image" Target="../media/image57.jpeg"/><Relationship Id="rId3" Type="http://schemas.openxmlformats.org/officeDocument/2006/relationships/image" Target="../media/image58.jpeg"/><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Espace réservé du contenu 3" descr=""/>
          <p:cNvPicPr/>
          <p:nvPr/>
        </p:nvPicPr>
        <p:blipFill>
          <a:blip r:embed="rId1"/>
          <a:stretch/>
        </p:blipFill>
        <p:spPr>
          <a:xfrm>
            <a:off x="518760" y="251280"/>
            <a:ext cx="3540600" cy="2540160"/>
          </a:xfrm>
          <a:prstGeom prst="rect">
            <a:avLst/>
          </a:prstGeom>
          <a:ln w="19080">
            <a:solidFill>
              <a:schemeClr val="tx1"/>
            </a:solidFill>
            <a:round/>
          </a:ln>
        </p:spPr>
      </p:pic>
      <p:pic>
        <p:nvPicPr>
          <p:cNvPr id="121" name="Image 4" descr=""/>
          <p:cNvPicPr/>
          <p:nvPr/>
        </p:nvPicPr>
        <p:blipFill>
          <a:blip r:embed="rId2"/>
          <a:stretch/>
        </p:blipFill>
        <p:spPr>
          <a:xfrm>
            <a:off x="9536400" y="194760"/>
            <a:ext cx="2420280" cy="2703600"/>
          </a:xfrm>
          <a:prstGeom prst="rect">
            <a:avLst/>
          </a:prstGeom>
          <a:ln w="19080">
            <a:solidFill>
              <a:schemeClr val="tx1"/>
            </a:solidFill>
            <a:round/>
          </a:ln>
        </p:spPr>
      </p:pic>
      <p:pic>
        <p:nvPicPr>
          <p:cNvPr id="122" name="Image 5" descr=""/>
          <p:cNvPicPr/>
          <p:nvPr/>
        </p:nvPicPr>
        <p:blipFill>
          <a:blip r:embed="rId3"/>
          <a:stretch/>
        </p:blipFill>
        <p:spPr>
          <a:xfrm>
            <a:off x="4269960" y="1454400"/>
            <a:ext cx="5016960" cy="3102480"/>
          </a:xfrm>
          <a:prstGeom prst="rect">
            <a:avLst/>
          </a:prstGeom>
          <a:ln>
            <a:noFill/>
          </a:ln>
        </p:spPr>
      </p:pic>
      <p:pic>
        <p:nvPicPr>
          <p:cNvPr id="123" name="Image 6" descr=""/>
          <p:cNvPicPr/>
          <p:nvPr/>
        </p:nvPicPr>
        <p:blipFill>
          <a:blip r:embed="rId4"/>
          <a:stretch/>
        </p:blipFill>
        <p:spPr>
          <a:xfrm>
            <a:off x="561600" y="3129480"/>
            <a:ext cx="3454920" cy="2464200"/>
          </a:xfrm>
          <a:prstGeom prst="rect">
            <a:avLst/>
          </a:prstGeom>
          <a:ln w="19080">
            <a:solidFill>
              <a:schemeClr val="tx1"/>
            </a:solidFill>
            <a:round/>
          </a:ln>
        </p:spPr>
      </p:pic>
      <p:pic>
        <p:nvPicPr>
          <p:cNvPr id="124" name="Image 8" descr=""/>
          <p:cNvPicPr/>
          <p:nvPr/>
        </p:nvPicPr>
        <p:blipFill>
          <a:blip r:embed="rId5"/>
          <a:stretch/>
        </p:blipFill>
        <p:spPr>
          <a:xfrm>
            <a:off x="9560520" y="3085200"/>
            <a:ext cx="2392560" cy="3043440"/>
          </a:xfrm>
          <a:prstGeom prst="rect">
            <a:avLst/>
          </a:prstGeom>
          <a:ln w="19080">
            <a:solidFill>
              <a:schemeClr val="tx1"/>
            </a:solidFill>
            <a:round/>
          </a:ln>
        </p:spPr>
      </p:pic>
      <p:sp>
        <p:nvSpPr>
          <p:cNvPr id="125" name="CustomShape 1"/>
          <p:cNvSpPr/>
          <p:nvPr/>
        </p:nvSpPr>
        <p:spPr>
          <a:xfrm>
            <a:off x="4332240" y="1548000"/>
            <a:ext cx="2189520" cy="2923200"/>
          </a:xfrm>
          <a:prstGeom prst="rect">
            <a:avLst/>
          </a:prstGeom>
          <a:noFill/>
          <a:ln w="19080">
            <a:solidFill>
              <a:srgbClr val="002060"/>
            </a:solidFill>
          </a:ln>
        </p:spPr>
        <p:style>
          <a:lnRef idx="2">
            <a:schemeClr val="accent1">
              <a:shade val="50000"/>
            </a:schemeClr>
          </a:lnRef>
          <a:fillRef idx="1">
            <a:schemeClr val="accent1"/>
          </a:fillRef>
          <a:effectRef idx="0">
            <a:schemeClr val="accent1"/>
          </a:effectRef>
          <a:fontRef idx="minor"/>
        </p:style>
      </p:sp>
      <p:sp>
        <p:nvSpPr>
          <p:cNvPr id="126" name="CustomShape 2"/>
          <p:cNvSpPr/>
          <p:nvPr/>
        </p:nvSpPr>
        <p:spPr>
          <a:xfrm>
            <a:off x="6935040" y="1523160"/>
            <a:ext cx="2189520" cy="2923200"/>
          </a:xfrm>
          <a:prstGeom prst="rect">
            <a:avLst/>
          </a:prstGeom>
          <a:noFill/>
          <a:ln w="19080">
            <a:solidFill>
              <a:srgbClr val="002060"/>
            </a:solidFill>
          </a:ln>
        </p:spPr>
        <p:style>
          <a:lnRef idx="2">
            <a:schemeClr val="accent1">
              <a:shade val="50000"/>
            </a:schemeClr>
          </a:lnRef>
          <a:fillRef idx="1">
            <a:schemeClr val="accent1"/>
          </a:fillRef>
          <a:effectRef idx="0">
            <a:schemeClr val="accent1"/>
          </a:effectRef>
          <a:fontRef idx="minor"/>
        </p:style>
      </p:sp>
      <p:sp>
        <p:nvSpPr>
          <p:cNvPr id="127" name="CustomShape 3"/>
          <p:cNvSpPr/>
          <p:nvPr/>
        </p:nvSpPr>
        <p:spPr>
          <a:xfrm>
            <a:off x="5938920" y="861120"/>
            <a:ext cx="360" cy="360"/>
          </a:xfrm>
          <a:custGeom>
            <a:avLst/>
            <a:gdLst/>
            <a:ahLst/>
            <a:rect l="l" t="t" r="r" b="b"/>
            <a:pathLst>
              <a:path w="1" h="1">
                <a:moveTo>
                  <a:pt x="0" y="0"/>
                </a:moveTo>
                <a:lnTo>
                  <a:pt x="0" y="0"/>
                </a:lnTo>
              </a:path>
            </a:pathLst>
          </a:custGeom>
          <a:noFill/>
          <a:ln>
            <a:noFill/>
          </a:ln>
        </p:spPr>
        <p:style>
          <a:lnRef idx="0"/>
          <a:fillRef idx="0"/>
          <a:effectRef idx="0"/>
          <a:fontRef idx="minor"/>
        </p:style>
      </p:sp>
      <p:sp>
        <p:nvSpPr>
          <p:cNvPr id="128" name="Line 4"/>
          <p:cNvSpPr/>
          <p:nvPr/>
        </p:nvSpPr>
        <p:spPr>
          <a:xfrm>
            <a:off x="4062240" y="242280"/>
            <a:ext cx="2462760" cy="1296720"/>
          </a:xfrm>
          <a:prstGeom prst="line">
            <a:avLst/>
          </a:prstGeom>
          <a:ln w="19080">
            <a:solidFill>
              <a:schemeClr val="tx1"/>
            </a:solidFill>
          </a:ln>
        </p:spPr>
        <p:style>
          <a:lnRef idx="1">
            <a:schemeClr val="accent1"/>
          </a:lnRef>
          <a:fillRef idx="0">
            <a:schemeClr val="accent1"/>
          </a:fillRef>
          <a:effectRef idx="0">
            <a:schemeClr val="accent1"/>
          </a:effectRef>
          <a:fontRef idx="minor"/>
        </p:style>
      </p:sp>
      <p:sp>
        <p:nvSpPr>
          <p:cNvPr id="129" name="Line 5"/>
          <p:cNvSpPr/>
          <p:nvPr/>
        </p:nvSpPr>
        <p:spPr>
          <a:xfrm flipV="1">
            <a:off x="4019400" y="4474080"/>
            <a:ext cx="2505600" cy="1122480"/>
          </a:xfrm>
          <a:prstGeom prst="line">
            <a:avLst/>
          </a:prstGeom>
          <a:ln w="19080">
            <a:solidFill>
              <a:schemeClr val="tx1"/>
            </a:solidFill>
          </a:ln>
        </p:spPr>
        <p:style>
          <a:lnRef idx="1">
            <a:schemeClr val="accent1"/>
          </a:lnRef>
          <a:fillRef idx="0">
            <a:schemeClr val="accent1"/>
          </a:fillRef>
          <a:effectRef idx="0">
            <a:schemeClr val="accent1"/>
          </a:effectRef>
          <a:fontRef idx="minor"/>
        </p:style>
      </p:sp>
      <p:sp>
        <p:nvSpPr>
          <p:cNvPr id="130" name="Line 6"/>
          <p:cNvSpPr/>
          <p:nvPr/>
        </p:nvSpPr>
        <p:spPr>
          <a:xfrm flipV="1">
            <a:off x="6950160" y="194400"/>
            <a:ext cx="2565000" cy="1344600"/>
          </a:xfrm>
          <a:prstGeom prst="line">
            <a:avLst/>
          </a:prstGeom>
          <a:ln w="19080">
            <a:solidFill>
              <a:schemeClr val="tx1"/>
            </a:solidFill>
          </a:ln>
        </p:spPr>
        <p:style>
          <a:lnRef idx="1">
            <a:schemeClr val="accent1"/>
          </a:lnRef>
          <a:fillRef idx="0">
            <a:schemeClr val="accent1"/>
          </a:fillRef>
          <a:effectRef idx="0">
            <a:schemeClr val="accent1"/>
          </a:effectRef>
          <a:fontRef idx="minor"/>
        </p:style>
      </p:sp>
      <p:sp>
        <p:nvSpPr>
          <p:cNvPr id="131" name="Line 7"/>
          <p:cNvSpPr/>
          <p:nvPr/>
        </p:nvSpPr>
        <p:spPr>
          <a:xfrm>
            <a:off x="6932160" y="4453560"/>
            <a:ext cx="2628000" cy="1677960"/>
          </a:xfrm>
          <a:prstGeom prst="line">
            <a:avLst/>
          </a:prstGeom>
          <a:ln w="19080">
            <a:solidFill>
              <a:schemeClr val="tx1"/>
            </a:solidFill>
          </a:ln>
        </p:spPr>
        <p:style>
          <a:lnRef idx="1">
            <a:schemeClr val="accent1"/>
          </a:lnRef>
          <a:fillRef idx="0">
            <a:schemeClr val="accent1"/>
          </a:fillRef>
          <a:effectRef idx="0">
            <a:schemeClr val="accent1"/>
          </a:effectRef>
          <a:fontRef idx="minor"/>
        </p:style>
      </p:sp>
      <p:sp>
        <p:nvSpPr>
          <p:cNvPr id="132" name="CustomShape 8"/>
          <p:cNvSpPr/>
          <p:nvPr/>
        </p:nvSpPr>
        <p:spPr>
          <a:xfrm>
            <a:off x="4179960" y="117432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133" name="CustomShape 9"/>
          <p:cNvSpPr/>
          <p:nvPr/>
        </p:nvSpPr>
        <p:spPr>
          <a:xfrm>
            <a:off x="216000" y="13464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sp>
        <p:nvSpPr>
          <p:cNvPr id="134" name="CustomShape 10"/>
          <p:cNvSpPr/>
          <p:nvPr/>
        </p:nvSpPr>
        <p:spPr>
          <a:xfrm>
            <a:off x="9238320" y="251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D</a:t>
            </a:r>
            <a:endParaRPr b="0" lang="en-US" sz="1800" spc="-1" strike="noStrike">
              <a:latin typeface="Arial"/>
            </a:endParaRPr>
          </a:p>
        </p:txBody>
      </p:sp>
      <p:sp>
        <p:nvSpPr>
          <p:cNvPr id="135" name="CustomShape 11"/>
          <p:cNvSpPr/>
          <p:nvPr/>
        </p:nvSpPr>
        <p:spPr>
          <a:xfrm>
            <a:off x="269280" y="533016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C</a:t>
            </a:r>
            <a:endParaRPr b="0" lang="en-US" sz="1800" spc="-1" strike="noStrike">
              <a:latin typeface="Arial"/>
            </a:endParaRPr>
          </a:p>
        </p:txBody>
      </p:sp>
      <p:sp>
        <p:nvSpPr>
          <p:cNvPr id="136" name="CustomShape 12"/>
          <p:cNvSpPr/>
          <p:nvPr/>
        </p:nvSpPr>
        <p:spPr>
          <a:xfrm>
            <a:off x="9219960" y="569952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E</a:t>
            </a:r>
            <a:endParaRPr b="0" lang="en-US" sz="1800" spc="-1" strike="noStrike">
              <a:latin typeface="Arial"/>
            </a:endParaRPr>
          </a:p>
        </p:txBody>
      </p:sp>
      <p:sp>
        <p:nvSpPr>
          <p:cNvPr id="137" name="CustomShape 13"/>
          <p:cNvSpPr/>
          <p:nvPr/>
        </p:nvSpPr>
        <p:spPr>
          <a:xfrm>
            <a:off x="239760" y="134640"/>
            <a:ext cx="11804040" cy="6076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38" name="CustomShape 14"/>
          <p:cNvSpPr/>
          <p:nvPr/>
        </p:nvSpPr>
        <p:spPr>
          <a:xfrm>
            <a:off x="236880" y="6214320"/>
            <a:ext cx="11804040" cy="45468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fr-FR" sz="1200" spc="-1" strike="noStrike" u="sng">
                <a:solidFill>
                  <a:srgbClr val="000000"/>
                </a:solidFill>
                <a:uFillTx/>
                <a:latin typeface="Calibri"/>
                <a:ea typeface="DejaVu Sans"/>
              </a:rPr>
              <a:t>Figure 1 </a:t>
            </a:r>
            <a:r>
              <a:rPr b="1" i="1" lang="fr-FR" sz="1200" spc="-1" strike="noStrike">
                <a:solidFill>
                  <a:srgbClr val="000000"/>
                </a:solidFill>
                <a:latin typeface="Calibri"/>
                <a:ea typeface="DejaVu Sans"/>
              </a:rPr>
              <a:t>: </a:t>
            </a:r>
            <a:r>
              <a:rPr b="1" lang="fr-FR" sz="1200" spc="-1" strike="noStrike">
                <a:solidFill>
                  <a:srgbClr val="000000"/>
                </a:solidFill>
                <a:latin typeface="Calibri"/>
                <a:ea typeface="DejaVu Sans"/>
              </a:rPr>
              <a:t>Exemple d’échantillon MpBC mixte. </a:t>
            </a:r>
            <a:r>
              <a:rPr b="0" lang="fr-FR" sz="1200" spc="-1" strike="noStrike">
                <a:solidFill>
                  <a:srgbClr val="000000"/>
                </a:solidFill>
                <a:latin typeface="Calibri"/>
                <a:ea typeface="DejaVu Sans"/>
              </a:rPr>
              <a:t>Au sein d’une même tumeur </a:t>
            </a:r>
            <a:r>
              <a:rPr b="1" lang="fr-FR" sz="1200" spc="-1" strike="noStrike">
                <a:solidFill>
                  <a:srgbClr val="000000"/>
                </a:solidFill>
                <a:latin typeface="Calibri"/>
                <a:ea typeface="DejaVu Sans"/>
              </a:rPr>
              <a:t>(A)</a:t>
            </a:r>
            <a:r>
              <a:rPr b="0" lang="fr-FR" sz="1200" spc="-1" strike="noStrike">
                <a:solidFill>
                  <a:srgbClr val="000000"/>
                </a:solidFill>
                <a:latin typeface="Calibri"/>
                <a:ea typeface="DejaVu Sans"/>
              </a:rPr>
              <a:t>, une zone de carcinome mammaire chondroïde invasif est visible à gauche </a:t>
            </a:r>
            <a:r>
              <a:rPr b="1" lang="fr-FR" sz="1200" spc="-1" strike="noStrike">
                <a:solidFill>
                  <a:srgbClr val="000000"/>
                </a:solidFill>
                <a:latin typeface="Calibri"/>
                <a:ea typeface="DejaVu Sans"/>
              </a:rPr>
              <a:t>(B</a:t>
            </a:r>
            <a:r>
              <a:rPr b="0" lang="fr-FR" sz="1200" spc="-1" strike="noStrike">
                <a:solidFill>
                  <a:srgbClr val="000000"/>
                </a:solidFill>
                <a:latin typeface="Calibri"/>
                <a:ea typeface="DejaVu Sans"/>
              </a:rPr>
              <a:t>) avec des spots Visium superposé sur le tissu </a:t>
            </a:r>
            <a:r>
              <a:rPr b="1" lang="fr-FR" sz="1200" spc="-1" strike="noStrike">
                <a:solidFill>
                  <a:srgbClr val="000000"/>
                </a:solidFill>
                <a:latin typeface="Calibri"/>
                <a:ea typeface="DejaVu Sans"/>
              </a:rPr>
              <a:t>(C)</a:t>
            </a:r>
            <a:r>
              <a:rPr b="0" lang="fr-FR" sz="1200" spc="-1" strike="noStrike">
                <a:solidFill>
                  <a:srgbClr val="000000"/>
                </a:solidFill>
                <a:latin typeface="Calibri"/>
                <a:ea typeface="DejaVu Sans"/>
              </a:rPr>
              <a:t>, tandis qu’une zone de transdifférenciation épithéliale est observable à droite </a:t>
            </a:r>
            <a:r>
              <a:rPr b="1" lang="fr-FR" sz="1200" spc="-1" strike="noStrike">
                <a:solidFill>
                  <a:srgbClr val="000000"/>
                </a:solidFill>
                <a:latin typeface="Calibri"/>
                <a:ea typeface="DejaVu Sans"/>
              </a:rPr>
              <a:t>(D)</a:t>
            </a:r>
            <a:r>
              <a:rPr b="0" lang="fr-FR" sz="1200" spc="-1" strike="noStrike">
                <a:solidFill>
                  <a:srgbClr val="000000"/>
                </a:solidFill>
                <a:latin typeface="Calibri"/>
                <a:ea typeface="DejaVu Sans"/>
              </a:rPr>
              <a:t>, avec les spot Visium </a:t>
            </a:r>
            <a:r>
              <a:rPr b="1" lang="fr-FR" sz="1200" spc="-1" strike="noStrike">
                <a:solidFill>
                  <a:srgbClr val="000000"/>
                </a:solidFill>
                <a:latin typeface="Calibri"/>
                <a:ea typeface="DejaVu Sans"/>
              </a:rPr>
              <a:t>(E)</a:t>
            </a:r>
            <a:r>
              <a:rPr b="0" lang="fr-FR" sz="1200" spc="-1" strike="noStrike">
                <a:solidFill>
                  <a:srgbClr val="000000"/>
                </a:solidFill>
                <a:latin typeface="Calibri"/>
                <a:ea typeface="DejaVu Sans"/>
              </a:rPr>
              <a:t>.</a:t>
            </a:r>
            <a:r>
              <a:rPr b="1" lang="fr-FR" sz="1200" spc="-1" strike="noStrike">
                <a:solidFill>
                  <a:srgbClr val="000000"/>
                </a:solidFill>
                <a:latin typeface="Calibri"/>
                <a:ea typeface="DejaVu Sans"/>
              </a:rPr>
              <a: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 descr=""/>
          <p:cNvPicPr/>
          <p:nvPr/>
        </p:nvPicPr>
        <p:blipFill>
          <a:blip r:embed="rId1"/>
          <a:stretch/>
        </p:blipFill>
        <p:spPr>
          <a:xfrm>
            <a:off x="5394960" y="99720"/>
            <a:ext cx="6684120" cy="3013920"/>
          </a:xfrm>
          <a:prstGeom prst="rect">
            <a:avLst/>
          </a:prstGeom>
          <a:ln>
            <a:noFill/>
          </a:ln>
        </p:spPr>
      </p:pic>
      <p:sp>
        <p:nvSpPr>
          <p:cNvPr id="208" name="CustomShape 1"/>
          <p:cNvSpPr/>
          <p:nvPr/>
        </p:nvSpPr>
        <p:spPr>
          <a:xfrm>
            <a:off x="70920" y="35640"/>
            <a:ext cx="12008160" cy="3086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209" name="CustomShape 2"/>
          <p:cNvSpPr/>
          <p:nvPr/>
        </p:nvSpPr>
        <p:spPr>
          <a:xfrm>
            <a:off x="2448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210" name="CustomShape 3"/>
          <p:cNvSpPr/>
          <p:nvPr/>
        </p:nvSpPr>
        <p:spPr>
          <a:xfrm>
            <a:off x="5257440" y="1620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pic>
        <p:nvPicPr>
          <p:cNvPr id="211" name="Image 2_4" descr=""/>
          <p:cNvPicPr/>
          <p:nvPr/>
        </p:nvPicPr>
        <p:blipFill>
          <a:blip r:embed="rId2"/>
          <a:stretch/>
        </p:blipFill>
        <p:spPr>
          <a:xfrm>
            <a:off x="109440" y="99720"/>
            <a:ext cx="5102640" cy="29242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Image 6_0" descr=""/>
          <p:cNvPicPr/>
          <p:nvPr/>
        </p:nvPicPr>
        <p:blipFill>
          <a:blip r:embed="rId1"/>
          <a:srcRect l="2779" t="0" r="0" b="0"/>
          <a:stretch/>
        </p:blipFill>
        <p:spPr>
          <a:xfrm>
            <a:off x="2929680" y="961200"/>
            <a:ext cx="9142920" cy="4925520"/>
          </a:xfrm>
          <a:prstGeom prst="rect">
            <a:avLst/>
          </a:prstGeom>
          <a:ln>
            <a:noFill/>
          </a:ln>
        </p:spPr>
      </p:pic>
      <p:sp>
        <p:nvSpPr>
          <p:cNvPr id="213" name="CustomShape 1"/>
          <p:cNvSpPr/>
          <p:nvPr/>
        </p:nvSpPr>
        <p:spPr>
          <a:xfrm>
            <a:off x="584280" y="665280"/>
            <a:ext cx="1915560" cy="2721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1" lang="fr-FR" sz="1200" spc="-1" strike="noStrike" u="sng">
                <a:solidFill>
                  <a:srgbClr val="000000"/>
                </a:solidFill>
                <a:uFillTx/>
                <a:latin typeface="Arial"/>
                <a:ea typeface="DejaVu Sans"/>
              </a:rPr>
              <a:t>Tumoral compartments</a:t>
            </a:r>
            <a:endParaRPr b="0" lang="en-US" sz="1200" spc="-1" strike="noStrike">
              <a:latin typeface="Arial"/>
            </a:endParaRPr>
          </a:p>
        </p:txBody>
      </p:sp>
      <p:sp>
        <p:nvSpPr>
          <p:cNvPr id="214" name="CustomShape 2"/>
          <p:cNvSpPr/>
          <p:nvPr/>
        </p:nvSpPr>
        <p:spPr>
          <a:xfrm>
            <a:off x="2618640" y="665280"/>
            <a:ext cx="1146600" cy="272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200" spc="-1" strike="noStrike" u="sng">
                <a:solidFill>
                  <a:srgbClr val="000000"/>
                </a:solidFill>
                <a:uFillTx/>
                <a:latin typeface="Arial"/>
                <a:ea typeface="DejaVu Sans"/>
              </a:rPr>
              <a:t>Patient</a:t>
            </a:r>
            <a:endParaRPr b="0" lang="en-US" sz="1200" spc="-1" strike="noStrike">
              <a:latin typeface="Arial"/>
            </a:endParaRPr>
          </a:p>
        </p:txBody>
      </p:sp>
      <p:sp>
        <p:nvSpPr>
          <p:cNvPr id="215" name="CustomShape 3"/>
          <p:cNvSpPr/>
          <p:nvPr/>
        </p:nvSpPr>
        <p:spPr>
          <a:xfrm>
            <a:off x="120960" y="993600"/>
            <a:ext cx="2378520" cy="4031640"/>
          </a:xfrm>
          <a:prstGeom prst="rect">
            <a:avLst/>
          </a:prstGeom>
          <a:solidFill>
            <a:schemeClr val="bg1"/>
          </a:solidFill>
          <a:ln>
            <a:noFill/>
          </a:ln>
        </p:spPr>
        <p:style>
          <a:lnRef idx="0"/>
          <a:fillRef idx="0"/>
          <a:effectRef idx="0"/>
          <a:fontRef idx="minor"/>
        </p:style>
        <p:txBody>
          <a:bodyPr lIns="90000" rIns="90000" tIns="45000" bIns="45000">
            <a:spAutoFit/>
          </a:bodyPr>
          <a:p>
            <a:pPr algn="r">
              <a:lnSpc>
                <a:spcPct val="150000"/>
              </a:lnSpc>
            </a:pPr>
            <a:r>
              <a:rPr b="0" lang="fr-FR" sz="1150" spc="-1" strike="noStrike">
                <a:solidFill>
                  <a:srgbClr val="000000"/>
                </a:solidFill>
                <a:latin typeface="Arial"/>
                <a:ea typeface="DejaVu Sans"/>
              </a:rPr>
              <a:t>Epithelial + Chondroid</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Epithelial + Chondroid</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Epithelial + Spindle-cell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Epithelial + Chondroid</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Epithelial + Spindle-cell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Epithelial + Spindle-cell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Epithelial + Chondroid</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Epidermoid + Mesenchymal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Spindle-cell </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Spindle-cell </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Epithelial + Spindle-cell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Spindle-cell + Osteosarcomatoid</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Epidermoid + Spindle-cell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Epithelial + Spindle-cell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Epithelial + Mesenchymal</a:t>
            </a:r>
            <a:endParaRPr b="0" lang="en-US" sz="1150" spc="-1" strike="noStrike">
              <a:latin typeface="Arial"/>
            </a:endParaRPr>
          </a:p>
        </p:txBody>
      </p:sp>
      <p:sp>
        <p:nvSpPr>
          <p:cNvPr id="216" name="Line 4"/>
          <p:cNvSpPr/>
          <p:nvPr/>
        </p:nvSpPr>
        <p:spPr>
          <a:xfrm>
            <a:off x="12792240" y="1868760"/>
            <a:ext cx="0" cy="4264200"/>
          </a:xfrm>
          <a:prstGeom prst="line">
            <a:avLst/>
          </a:prstGeom>
          <a:ln w="12600">
            <a:solidFill>
              <a:schemeClr val="tx1"/>
            </a:solidFill>
          </a:ln>
        </p:spPr>
        <p:style>
          <a:lnRef idx="1">
            <a:schemeClr val="accent1"/>
          </a:lnRef>
          <a:fillRef idx="0">
            <a:schemeClr val="accent1"/>
          </a:fillRef>
          <a:effectRef idx="0">
            <a:schemeClr val="accent1"/>
          </a:effectRef>
          <a:fontRef idx="minor"/>
        </p:style>
      </p:sp>
      <p:sp>
        <p:nvSpPr>
          <p:cNvPr id="217" name="CustomShape 5"/>
          <p:cNvSpPr/>
          <p:nvPr/>
        </p:nvSpPr>
        <p:spPr>
          <a:xfrm>
            <a:off x="186480" y="559800"/>
            <a:ext cx="11892600" cy="53359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218" name="CustomShape 6"/>
          <p:cNvSpPr/>
          <p:nvPr/>
        </p:nvSpPr>
        <p:spPr>
          <a:xfrm flipH="1">
            <a:off x="2499840" y="118512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19" name="CustomShape 7"/>
          <p:cNvSpPr/>
          <p:nvPr/>
        </p:nvSpPr>
        <p:spPr>
          <a:xfrm flipH="1">
            <a:off x="2499840" y="144936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20" name="CustomShape 8"/>
          <p:cNvSpPr/>
          <p:nvPr/>
        </p:nvSpPr>
        <p:spPr>
          <a:xfrm flipH="1">
            <a:off x="2499840" y="171072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21" name="CustomShape 9"/>
          <p:cNvSpPr/>
          <p:nvPr/>
        </p:nvSpPr>
        <p:spPr>
          <a:xfrm flipH="1">
            <a:off x="2499840" y="197496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22" name="CustomShape 10"/>
          <p:cNvSpPr/>
          <p:nvPr/>
        </p:nvSpPr>
        <p:spPr>
          <a:xfrm flipH="1">
            <a:off x="2499840" y="225900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23" name="CustomShape 11"/>
          <p:cNvSpPr/>
          <p:nvPr/>
        </p:nvSpPr>
        <p:spPr>
          <a:xfrm flipH="1">
            <a:off x="2499840" y="252360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24" name="CustomShape 12"/>
          <p:cNvSpPr/>
          <p:nvPr/>
        </p:nvSpPr>
        <p:spPr>
          <a:xfrm flipH="1">
            <a:off x="2499840" y="278460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25" name="CustomShape 13"/>
          <p:cNvSpPr/>
          <p:nvPr/>
        </p:nvSpPr>
        <p:spPr>
          <a:xfrm flipH="1">
            <a:off x="2499840" y="304920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26" name="CustomShape 14"/>
          <p:cNvSpPr/>
          <p:nvPr/>
        </p:nvSpPr>
        <p:spPr>
          <a:xfrm flipH="1">
            <a:off x="2502000" y="329652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27" name="CustomShape 15"/>
          <p:cNvSpPr/>
          <p:nvPr/>
        </p:nvSpPr>
        <p:spPr>
          <a:xfrm flipH="1">
            <a:off x="2502000" y="356076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28" name="CustomShape 16"/>
          <p:cNvSpPr/>
          <p:nvPr/>
        </p:nvSpPr>
        <p:spPr>
          <a:xfrm flipH="1">
            <a:off x="2502000" y="382212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29" name="CustomShape 17"/>
          <p:cNvSpPr/>
          <p:nvPr/>
        </p:nvSpPr>
        <p:spPr>
          <a:xfrm flipH="1">
            <a:off x="2502000" y="408636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30" name="CustomShape 18"/>
          <p:cNvSpPr/>
          <p:nvPr/>
        </p:nvSpPr>
        <p:spPr>
          <a:xfrm flipH="1">
            <a:off x="2502000" y="435204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31" name="CustomShape 19"/>
          <p:cNvSpPr/>
          <p:nvPr/>
        </p:nvSpPr>
        <p:spPr>
          <a:xfrm flipH="1">
            <a:off x="2502000" y="461628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32" name="CustomShape 20"/>
          <p:cNvSpPr/>
          <p:nvPr/>
        </p:nvSpPr>
        <p:spPr>
          <a:xfrm flipH="1">
            <a:off x="2502000" y="487764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Line 1"/>
          <p:cNvSpPr/>
          <p:nvPr/>
        </p:nvSpPr>
        <p:spPr>
          <a:xfrm>
            <a:off x="12792240" y="1868760"/>
            <a:ext cx="0" cy="4264200"/>
          </a:xfrm>
          <a:prstGeom prst="line">
            <a:avLst/>
          </a:prstGeom>
          <a:ln w="12600">
            <a:solidFill>
              <a:schemeClr val="tx1"/>
            </a:solidFill>
          </a:ln>
        </p:spPr>
        <p:style>
          <a:lnRef idx="1">
            <a:schemeClr val="accent1"/>
          </a:lnRef>
          <a:fillRef idx="0">
            <a:schemeClr val="accent1"/>
          </a:fillRef>
          <a:effectRef idx="0">
            <a:schemeClr val="accent1"/>
          </a:effectRef>
          <a:fontRef idx="minor"/>
        </p:style>
      </p:sp>
      <p:grpSp>
        <p:nvGrpSpPr>
          <p:cNvPr id="234" name="Group 2"/>
          <p:cNvGrpSpPr/>
          <p:nvPr/>
        </p:nvGrpSpPr>
        <p:grpSpPr>
          <a:xfrm>
            <a:off x="120960" y="665280"/>
            <a:ext cx="11951640" cy="5221440"/>
            <a:chOff x="120960" y="665280"/>
            <a:chExt cx="11951640" cy="5221440"/>
          </a:xfrm>
        </p:grpSpPr>
        <p:pic>
          <p:nvPicPr>
            <p:cNvPr id="235" name="Image 6_1" descr=""/>
            <p:cNvPicPr/>
            <p:nvPr/>
          </p:nvPicPr>
          <p:blipFill>
            <a:blip r:embed="rId1"/>
            <a:srcRect l="2779" t="0" r="0" b="0"/>
            <a:stretch/>
          </p:blipFill>
          <p:spPr>
            <a:xfrm>
              <a:off x="2929680" y="961200"/>
              <a:ext cx="9142920" cy="4925520"/>
            </a:xfrm>
            <a:prstGeom prst="rect">
              <a:avLst/>
            </a:prstGeom>
            <a:ln>
              <a:noFill/>
            </a:ln>
          </p:spPr>
        </p:pic>
        <p:sp>
          <p:nvSpPr>
            <p:cNvPr id="236" name="CustomShape 3"/>
            <p:cNvSpPr/>
            <p:nvPr/>
          </p:nvSpPr>
          <p:spPr>
            <a:xfrm>
              <a:off x="584280" y="665280"/>
              <a:ext cx="1915560" cy="2721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1" lang="fr-FR" sz="1200" spc="-1" strike="noStrike" u="sng">
                  <a:solidFill>
                    <a:srgbClr val="000000"/>
                  </a:solidFill>
                  <a:uFillTx/>
                  <a:latin typeface="Arial"/>
                  <a:ea typeface="DejaVu Sans"/>
                </a:rPr>
                <a:t>T</a:t>
              </a:r>
              <a:r>
                <a:rPr b="1" lang="fr-FR" sz="1200" spc="-1" strike="noStrike" u="sng">
                  <a:solidFill>
                    <a:srgbClr val="000000"/>
                  </a:solidFill>
                  <a:uFillTx/>
                  <a:latin typeface="Arial"/>
                  <a:ea typeface="DejaVu Sans"/>
                </a:rPr>
                <a:t>u</a:t>
              </a:r>
              <a:r>
                <a:rPr b="1" lang="fr-FR" sz="1200" spc="-1" strike="noStrike" u="sng">
                  <a:solidFill>
                    <a:srgbClr val="000000"/>
                  </a:solidFill>
                  <a:uFillTx/>
                  <a:latin typeface="Arial"/>
                  <a:ea typeface="DejaVu Sans"/>
                </a:rPr>
                <a:t>m</a:t>
              </a:r>
              <a:r>
                <a:rPr b="1" lang="fr-FR" sz="1200" spc="-1" strike="noStrike" u="sng">
                  <a:solidFill>
                    <a:srgbClr val="000000"/>
                  </a:solidFill>
                  <a:uFillTx/>
                  <a:latin typeface="Arial"/>
                  <a:ea typeface="DejaVu Sans"/>
                </a:rPr>
                <a:t>o</a:t>
              </a:r>
              <a:r>
                <a:rPr b="1" lang="fr-FR" sz="1200" spc="-1" strike="noStrike" u="sng">
                  <a:solidFill>
                    <a:srgbClr val="000000"/>
                  </a:solidFill>
                  <a:uFillTx/>
                  <a:latin typeface="Arial"/>
                  <a:ea typeface="DejaVu Sans"/>
                </a:rPr>
                <a:t>r</a:t>
              </a:r>
              <a:r>
                <a:rPr b="1" lang="fr-FR" sz="1200" spc="-1" strike="noStrike" u="sng">
                  <a:solidFill>
                    <a:srgbClr val="000000"/>
                  </a:solidFill>
                  <a:uFillTx/>
                  <a:latin typeface="Arial"/>
                  <a:ea typeface="DejaVu Sans"/>
                </a:rPr>
                <a:t>a</a:t>
              </a:r>
              <a:r>
                <a:rPr b="1" lang="fr-FR" sz="1200" spc="-1" strike="noStrike" u="sng">
                  <a:solidFill>
                    <a:srgbClr val="000000"/>
                  </a:solidFill>
                  <a:uFillTx/>
                  <a:latin typeface="Arial"/>
                  <a:ea typeface="DejaVu Sans"/>
                </a:rPr>
                <a:t>l</a:t>
              </a:r>
              <a:r>
                <a:rPr b="1" lang="fr-FR" sz="1200" spc="-1" strike="noStrike" u="sng">
                  <a:solidFill>
                    <a:srgbClr val="000000"/>
                  </a:solidFill>
                  <a:uFillTx/>
                  <a:latin typeface="Arial"/>
                  <a:ea typeface="DejaVu Sans"/>
                </a:rPr>
                <a:t> </a:t>
              </a:r>
              <a:r>
                <a:rPr b="1" lang="fr-FR" sz="1200" spc="-1" strike="noStrike" u="sng">
                  <a:solidFill>
                    <a:srgbClr val="000000"/>
                  </a:solidFill>
                  <a:uFillTx/>
                  <a:latin typeface="Arial"/>
                  <a:ea typeface="DejaVu Sans"/>
                </a:rPr>
                <a:t>c</a:t>
              </a:r>
              <a:r>
                <a:rPr b="1" lang="fr-FR" sz="1200" spc="-1" strike="noStrike" u="sng">
                  <a:solidFill>
                    <a:srgbClr val="000000"/>
                  </a:solidFill>
                  <a:uFillTx/>
                  <a:latin typeface="Arial"/>
                  <a:ea typeface="DejaVu Sans"/>
                </a:rPr>
                <a:t>o</a:t>
              </a:r>
              <a:r>
                <a:rPr b="1" lang="fr-FR" sz="1200" spc="-1" strike="noStrike" u="sng">
                  <a:solidFill>
                    <a:srgbClr val="000000"/>
                  </a:solidFill>
                  <a:uFillTx/>
                  <a:latin typeface="Arial"/>
                  <a:ea typeface="DejaVu Sans"/>
                </a:rPr>
                <a:t>m</a:t>
              </a:r>
              <a:r>
                <a:rPr b="1" lang="fr-FR" sz="1200" spc="-1" strike="noStrike" u="sng">
                  <a:solidFill>
                    <a:srgbClr val="000000"/>
                  </a:solidFill>
                  <a:uFillTx/>
                  <a:latin typeface="Arial"/>
                  <a:ea typeface="DejaVu Sans"/>
                </a:rPr>
                <a:t>p</a:t>
              </a:r>
              <a:r>
                <a:rPr b="1" lang="fr-FR" sz="1200" spc="-1" strike="noStrike" u="sng">
                  <a:solidFill>
                    <a:srgbClr val="000000"/>
                  </a:solidFill>
                  <a:uFillTx/>
                  <a:latin typeface="Arial"/>
                  <a:ea typeface="DejaVu Sans"/>
                </a:rPr>
                <a:t>a</a:t>
              </a:r>
              <a:r>
                <a:rPr b="1" lang="fr-FR" sz="1200" spc="-1" strike="noStrike" u="sng">
                  <a:solidFill>
                    <a:srgbClr val="000000"/>
                  </a:solidFill>
                  <a:uFillTx/>
                  <a:latin typeface="Arial"/>
                  <a:ea typeface="DejaVu Sans"/>
                </a:rPr>
                <a:t>r</a:t>
              </a:r>
              <a:r>
                <a:rPr b="1" lang="fr-FR" sz="1200" spc="-1" strike="noStrike" u="sng">
                  <a:solidFill>
                    <a:srgbClr val="000000"/>
                  </a:solidFill>
                  <a:uFillTx/>
                  <a:latin typeface="Arial"/>
                  <a:ea typeface="DejaVu Sans"/>
                </a:rPr>
                <a:t>t</a:t>
              </a:r>
              <a:r>
                <a:rPr b="1" lang="fr-FR" sz="1200" spc="-1" strike="noStrike" u="sng">
                  <a:solidFill>
                    <a:srgbClr val="000000"/>
                  </a:solidFill>
                  <a:uFillTx/>
                  <a:latin typeface="Arial"/>
                  <a:ea typeface="DejaVu Sans"/>
                </a:rPr>
                <a:t>m</a:t>
              </a:r>
              <a:r>
                <a:rPr b="1" lang="fr-FR" sz="1200" spc="-1" strike="noStrike" u="sng">
                  <a:solidFill>
                    <a:srgbClr val="000000"/>
                  </a:solidFill>
                  <a:uFillTx/>
                  <a:latin typeface="Arial"/>
                  <a:ea typeface="DejaVu Sans"/>
                </a:rPr>
                <a:t>e</a:t>
              </a:r>
              <a:r>
                <a:rPr b="1" lang="fr-FR" sz="1200" spc="-1" strike="noStrike" u="sng">
                  <a:solidFill>
                    <a:srgbClr val="000000"/>
                  </a:solidFill>
                  <a:uFillTx/>
                  <a:latin typeface="Arial"/>
                  <a:ea typeface="DejaVu Sans"/>
                </a:rPr>
                <a:t>n</a:t>
              </a:r>
              <a:r>
                <a:rPr b="1" lang="fr-FR" sz="1200" spc="-1" strike="noStrike" u="sng">
                  <a:solidFill>
                    <a:srgbClr val="000000"/>
                  </a:solidFill>
                  <a:uFillTx/>
                  <a:latin typeface="Arial"/>
                  <a:ea typeface="DejaVu Sans"/>
                </a:rPr>
                <a:t>t</a:t>
              </a:r>
              <a:r>
                <a:rPr b="1" lang="fr-FR" sz="1200" spc="-1" strike="noStrike" u="sng">
                  <a:solidFill>
                    <a:srgbClr val="000000"/>
                  </a:solidFill>
                  <a:uFillTx/>
                  <a:latin typeface="Arial"/>
                  <a:ea typeface="DejaVu Sans"/>
                </a:rPr>
                <a:t>s</a:t>
              </a:r>
              <a:endParaRPr b="0" lang="en-US" sz="1200" spc="-1" strike="noStrike">
                <a:latin typeface="Arial"/>
              </a:endParaRPr>
            </a:p>
          </p:txBody>
        </p:sp>
        <p:sp>
          <p:nvSpPr>
            <p:cNvPr id="237" name="CustomShape 4"/>
            <p:cNvSpPr/>
            <p:nvPr/>
          </p:nvSpPr>
          <p:spPr>
            <a:xfrm>
              <a:off x="2618640" y="665280"/>
              <a:ext cx="1146600" cy="272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200" spc="-1" strike="noStrike" u="sng">
                  <a:solidFill>
                    <a:srgbClr val="000000"/>
                  </a:solidFill>
                  <a:uFillTx/>
                  <a:latin typeface="Arial"/>
                  <a:ea typeface="DejaVu Sans"/>
                </a:rPr>
                <a:t>P</a:t>
              </a:r>
              <a:r>
                <a:rPr b="1" lang="fr-FR" sz="1200" spc="-1" strike="noStrike" u="sng">
                  <a:solidFill>
                    <a:srgbClr val="000000"/>
                  </a:solidFill>
                  <a:uFillTx/>
                  <a:latin typeface="Arial"/>
                  <a:ea typeface="DejaVu Sans"/>
                </a:rPr>
                <a:t>a</a:t>
              </a:r>
              <a:r>
                <a:rPr b="1" lang="fr-FR" sz="1200" spc="-1" strike="noStrike" u="sng">
                  <a:solidFill>
                    <a:srgbClr val="000000"/>
                  </a:solidFill>
                  <a:uFillTx/>
                  <a:latin typeface="Arial"/>
                  <a:ea typeface="DejaVu Sans"/>
                </a:rPr>
                <a:t>t</a:t>
              </a:r>
              <a:r>
                <a:rPr b="1" lang="fr-FR" sz="1200" spc="-1" strike="noStrike" u="sng">
                  <a:solidFill>
                    <a:srgbClr val="000000"/>
                  </a:solidFill>
                  <a:uFillTx/>
                  <a:latin typeface="Arial"/>
                  <a:ea typeface="DejaVu Sans"/>
                </a:rPr>
                <a:t>i</a:t>
              </a:r>
              <a:r>
                <a:rPr b="1" lang="fr-FR" sz="1200" spc="-1" strike="noStrike" u="sng">
                  <a:solidFill>
                    <a:srgbClr val="000000"/>
                  </a:solidFill>
                  <a:uFillTx/>
                  <a:latin typeface="Arial"/>
                  <a:ea typeface="DejaVu Sans"/>
                </a:rPr>
                <a:t>e</a:t>
              </a:r>
              <a:r>
                <a:rPr b="1" lang="fr-FR" sz="1200" spc="-1" strike="noStrike" u="sng">
                  <a:solidFill>
                    <a:srgbClr val="000000"/>
                  </a:solidFill>
                  <a:uFillTx/>
                  <a:latin typeface="Arial"/>
                  <a:ea typeface="DejaVu Sans"/>
                </a:rPr>
                <a:t>n</a:t>
              </a:r>
              <a:r>
                <a:rPr b="1" lang="fr-FR" sz="1200" spc="-1" strike="noStrike" u="sng">
                  <a:solidFill>
                    <a:srgbClr val="000000"/>
                  </a:solidFill>
                  <a:uFillTx/>
                  <a:latin typeface="Arial"/>
                  <a:ea typeface="DejaVu Sans"/>
                </a:rPr>
                <a:t>t</a:t>
              </a:r>
              <a:endParaRPr b="0" lang="en-US" sz="1200" spc="-1" strike="noStrike">
                <a:latin typeface="Arial"/>
              </a:endParaRPr>
            </a:p>
          </p:txBody>
        </p:sp>
        <p:sp>
          <p:nvSpPr>
            <p:cNvPr id="238" name="CustomShape 5"/>
            <p:cNvSpPr/>
            <p:nvPr/>
          </p:nvSpPr>
          <p:spPr>
            <a:xfrm>
              <a:off x="120960" y="993600"/>
              <a:ext cx="2378520" cy="4031640"/>
            </a:xfrm>
            <a:prstGeom prst="rect">
              <a:avLst/>
            </a:prstGeom>
            <a:solidFill>
              <a:schemeClr val="bg1"/>
            </a:solidFill>
            <a:ln>
              <a:noFill/>
            </a:ln>
          </p:spPr>
          <p:style>
            <a:lnRef idx="0"/>
            <a:fillRef idx="0"/>
            <a:effectRef idx="0"/>
            <a:fontRef idx="minor"/>
          </p:style>
          <p:txBody>
            <a:bodyPr lIns="90000" rIns="90000" tIns="45000" bIns="45000">
              <a:spAutoFit/>
            </a:bodyPr>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r</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d</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r</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d</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r</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d</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r</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d</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r</a:t>
              </a:r>
              <a:r>
                <a:rPr b="0" lang="fr-FR" sz="1150" spc="-1" strike="noStrike">
                  <a:solidFill>
                    <a:srgbClr val="000000"/>
                  </a:solidFill>
                  <a:latin typeface="Arial"/>
                  <a:ea typeface="DejaVu Sans"/>
                </a:rPr>
                <a:t>m</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M</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y</a:t>
              </a:r>
              <a:r>
                <a:rPr b="0" lang="fr-FR" sz="1150" spc="-1" strike="noStrike">
                  <a:solidFill>
                    <a:srgbClr val="000000"/>
                  </a:solidFill>
                  <a:latin typeface="Arial"/>
                  <a:ea typeface="DejaVu Sans"/>
                </a:rPr>
                <a:t>m</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l </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l </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l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r</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m</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d</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r</a:t>
              </a:r>
              <a:r>
                <a:rPr b="0" lang="fr-FR" sz="1150" spc="-1" strike="noStrike">
                  <a:solidFill>
                    <a:srgbClr val="000000"/>
                  </a:solidFill>
                  <a:latin typeface="Arial"/>
                  <a:ea typeface="DejaVu Sans"/>
                </a:rPr>
                <a:t>m</a:t>
              </a:r>
              <a:r>
                <a:rPr b="0" lang="fr-FR" sz="1150" spc="-1" strike="noStrike">
                  <a:solidFill>
                    <a:srgbClr val="000000"/>
                  </a:solidFill>
                  <a:latin typeface="Arial"/>
                  <a:ea typeface="DejaVu Sans"/>
                </a:rPr>
                <a:t>o</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d</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l</a:t>
              </a:r>
              <a:endParaRPr b="0" lang="en-US" sz="1150" spc="-1" strike="noStrike">
                <a:latin typeface="Arial"/>
              </a:endParaRPr>
            </a:p>
            <a:p>
              <a:pPr algn="r">
                <a:lnSpc>
                  <a:spcPct val="150000"/>
                </a:lnSpc>
              </a:pP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p</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t</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l</a:t>
              </a:r>
              <a:r>
                <a:rPr b="0" lang="fr-FR" sz="1150" spc="-1" strike="noStrike">
                  <a:solidFill>
                    <a:srgbClr val="000000"/>
                  </a:solidFill>
                  <a:latin typeface="Arial"/>
                  <a:ea typeface="DejaVu Sans"/>
                </a:rPr>
                <a:t>i</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 </a:t>
              </a:r>
              <a:r>
                <a:rPr b="0" lang="fr-FR" sz="1150" spc="-1" strike="noStrike">
                  <a:solidFill>
                    <a:srgbClr val="000000"/>
                  </a:solidFill>
                  <a:latin typeface="Arial"/>
                  <a:ea typeface="DejaVu Sans"/>
                </a:rPr>
                <a:t>+</a:t>
              </a:r>
              <a:r>
                <a:rPr b="0" lang="fr-FR" sz="1150" spc="-1" strike="noStrike">
                  <a:solidFill>
                    <a:srgbClr val="000000"/>
                  </a:solidFill>
                  <a:latin typeface="Arial"/>
                  <a:ea typeface="DejaVu Sans"/>
                </a:rPr>
                <a:t> </a:t>
              </a:r>
              <a:r>
                <a:rPr b="0" lang="fr-FR" sz="1150" spc="-1" strike="noStrike">
                  <a:solidFill>
                    <a:srgbClr val="000000"/>
                  </a:solidFill>
                  <a:latin typeface="Arial"/>
                  <a:ea typeface="DejaVu Sans"/>
                </a:rPr>
                <a:t>M</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s</a:t>
              </a:r>
              <a:r>
                <a:rPr b="0" lang="fr-FR" sz="1150" spc="-1" strike="noStrike">
                  <a:solidFill>
                    <a:srgbClr val="000000"/>
                  </a:solidFill>
                  <a:latin typeface="Arial"/>
                  <a:ea typeface="DejaVu Sans"/>
                </a:rPr>
                <a:t>e</a:t>
              </a:r>
              <a:r>
                <a:rPr b="0" lang="fr-FR" sz="1150" spc="-1" strike="noStrike">
                  <a:solidFill>
                    <a:srgbClr val="000000"/>
                  </a:solidFill>
                  <a:latin typeface="Arial"/>
                  <a:ea typeface="DejaVu Sans"/>
                </a:rPr>
                <a:t>n</a:t>
              </a:r>
              <a:r>
                <a:rPr b="0" lang="fr-FR" sz="1150" spc="-1" strike="noStrike">
                  <a:solidFill>
                    <a:srgbClr val="000000"/>
                  </a:solidFill>
                  <a:latin typeface="Arial"/>
                  <a:ea typeface="DejaVu Sans"/>
                </a:rPr>
                <a:t>c</a:t>
              </a:r>
              <a:r>
                <a:rPr b="0" lang="fr-FR" sz="1150" spc="-1" strike="noStrike">
                  <a:solidFill>
                    <a:srgbClr val="000000"/>
                  </a:solidFill>
                  <a:latin typeface="Arial"/>
                  <a:ea typeface="DejaVu Sans"/>
                </a:rPr>
                <a:t>h</a:t>
              </a:r>
              <a:r>
                <a:rPr b="0" lang="fr-FR" sz="1150" spc="-1" strike="noStrike">
                  <a:solidFill>
                    <a:srgbClr val="000000"/>
                  </a:solidFill>
                  <a:latin typeface="Arial"/>
                  <a:ea typeface="DejaVu Sans"/>
                </a:rPr>
                <a:t>y</a:t>
              </a:r>
              <a:r>
                <a:rPr b="0" lang="fr-FR" sz="1150" spc="-1" strike="noStrike">
                  <a:solidFill>
                    <a:srgbClr val="000000"/>
                  </a:solidFill>
                  <a:latin typeface="Arial"/>
                  <a:ea typeface="DejaVu Sans"/>
                </a:rPr>
                <a:t>m</a:t>
              </a:r>
              <a:r>
                <a:rPr b="0" lang="fr-FR" sz="1150" spc="-1" strike="noStrike">
                  <a:solidFill>
                    <a:srgbClr val="000000"/>
                  </a:solidFill>
                  <a:latin typeface="Arial"/>
                  <a:ea typeface="DejaVu Sans"/>
                </a:rPr>
                <a:t>a</a:t>
              </a:r>
              <a:r>
                <a:rPr b="0" lang="fr-FR" sz="1150" spc="-1" strike="noStrike">
                  <a:solidFill>
                    <a:srgbClr val="000000"/>
                  </a:solidFill>
                  <a:latin typeface="Arial"/>
                  <a:ea typeface="DejaVu Sans"/>
                </a:rPr>
                <a:t>l</a:t>
              </a:r>
              <a:endParaRPr b="0" lang="en-US" sz="1150" spc="-1" strike="noStrike">
                <a:latin typeface="Arial"/>
              </a:endParaRPr>
            </a:p>
          </p:txBody>
        </p:sp>
        <p:sp>
          <p:nvSpPr>
            <p:cNvPr id="239" name="CustomShape 6"/>
            <p:cNvSpPr/>
            <p:nvPr/>
          </p:nvSpPr>
          <p:spPr>
            <a:xfrm flipH="1">
              <a:off x="2499840" y="118512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40" name="CustomShape 7"/>
            <p:cNvSpPr/>
            <p:nvPr/>
          </p:nvSpPr>
          <p:spPr>
            <a:xfrm flipH="1">
              <a:off x="2499840" y="144936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41" name="CustomShape 8"/>
            <p:cNvSpPr/>
            <p:nvPr/>
          </p:nvSpPr>
          <p:spPr>
            <a:xfrm flipH="1">
              <a:off x="2499840" y="171072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42" name="CustomShape 9"/>
            <p:cNvSpPr/>
            <p:nvPr/>
          </p:nvSpPr>
          <p:spPr>
            <a:xfrm flipH="1">
              <a:off x="2499840" y="197496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43" name="CustomShape 10"/>
            <p:cNvSpPr/>
            <p:nvPr/>
          </p:nvSpPr>
          <p:spPr>
            <a:xfrm flipH="1">
              <a:off x="2499840" y="225900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44" name="CustomShape 11"/>
            <p:cNvSpPr/>
            <p:nvPr/>
          </p:nvSpPr>
          <p:spPr>
            <a:xfrm flipH="1">
              <a:off x="2499840" y="252360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45" name="CustomShape 12"/>
            <p:cNvSpPr/>
            <p:nvPr/>
          </p:nvSpPr>
          <p:spPr>
            <a:xfrm flipH="1">
              <a:off x="2499840" y="278460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46" name="CustomShape 13"/>
            <p:cNvSpPr/>
            <p:nvPr/>
          </p:nvSpPr>
          <p:spPr>
            <a:xfrm flipH="1">
              <a:off x="2499840" y="304920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47" name="CustomShape 14"/>
            <p:cNvSpPr/>
            <p:nvPr/>
          </p:nvSpPr>
          <p:spPr>
            <a:xfrm flipH="1">
              <a:off x="2502000" y="329652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48" name="CustomShape 15"/>
            <p:cNvSpPr/>
            <p:nvPr/>
          </p:nvSpPr>
          <p:spPr>
            <a:xfrm flipH="1">
              <a:off x="2502000" y="356076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49" name="CustomShape 16"/>
            <p:cNvSpPr/>
            <p:nvPr/>
          </p:nvSpPr>
          <p:spPr>
            <a:xfrm flipH="1">
              <a:off x="2502000" y="382212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50" name="CustomShape 17"/>
            <p:cNvSpPr/>
            <p:nvPr/>
          </p:nvSpPr>
          <p:spPr>
            <a:xfrm flipH="1">
              <a:off x="2502000" y="408636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51" name="CustomShape 18"/>
            <p:cNvSpPr/>
            <p:nvPr/>
          </p:nvSpPr>
          <p:spPr>
            <a:xfrm flipH="1">
              <a:off x="2502000" y="435204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52" name="CustomShape 19"/>
            <p:cNvSpPr/>
            <p:nvPr/>
          </p:nvSpPr>
          <p:spPr>
            <a:xfrm flipH="1">
              <a:off x="2502000" y="4616280"/>
              <a:ext cx="31176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53" name="CustomShape 20"/>
            <p:cNvSpPr/>
            <p:nvPr/>
          </p:nvSpPr>
          <p:spPr>
            <a:xfrm flipH="1">
              <a:off x="2502000" y="4877640"/>
              <a:ext cx="30672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 name="Image 1" descr=""/>
          <p:cNvPicPr/>
          <p:nvPr/>
        </p:nvPicPr>
        <p:blipFill>
          <a:blip r:embed="rId1"/>
          <a:stretch/>
        </p:blipFill>
        <p:spPr>
          <a:xfrm>
            <a:off x="1080" y="635760"/>
            <a:ext cx="12191040" cy="54907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 name="Image 3" descr=""/>
          <p:cNvPicPr/>
          <p:nvPr/>
        </p:nvPicPr>
        <p:blipFill>
          <a:blip r:embed="rId1"/>
          <a:srcRect l="0" t="0" r="15213" b="0"/>
          <a:stretch/>
        </p:blipFill>
        <p:spPr>
          <a:xfrm>
            <a:off x="152280" y="100080"/>
            <a:ext cx="5464080" cy="3160440"/>
          </a:xfrm>
          <a:prstGeom prst="rect">
            <a:avLst/>
          </a:prstGeom>
          <a:ln>
            <a:noFill/>
          </a:ln>
        </p:spPr>
      </p:pic>
      <p:pic>
        <p:nvPicPr>
          <p:cNvPr id="256" name="Image 5" descr=""/>
          <p:cNvPicPr/>
          <p:nvPr/>
        </p:nvPicPr>
        <p:blipFill>
          <a:blip r:embed="rId2"/>
          <a:stretch/>
        </p:blipFill>
        <p:spPr>
          <a:xfrm>
            <a:off x="5781240" y="72360"/>
            <a:ext cx="6290640" cy="3160440"/>
          </a:xfrm>
          <a:prstGeom prst="rect">
            <a:avLst/>
          </a:prstGeom>
          <a:ln>
            <a:noFill/>
          </a:ln>
        </p:spPr>
      </p:pic>
      <p:sp>
        <p:nvSpPr>
          <p:cNvPr id="257" name="CustomShape 1"/>
          <p:cNvSpPr/>
          <p:nvPr/>
        </p:nvSpPr>
        <p:spPr>
          <a:xfrm>
            <a:off x="70200" y="3274920"/>
            <a:ext cx="12001680" cy="8197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fr-FR" sz="1200" spc="-1" strike="noStrike" u="sng">
                <a:solidFill>
                  <a:srgbClr val="000000"/>
                </a:solidFill>
                <a:uFillTx/>
                <a:latin typeface="Calibri"/>
                <a:ea typeface="DejaVu Sans"/>
              </a:rPr>
              <a:t>Figure 6 :</a:t>
            </a:r>
            <a:r>
              <a:rPr b="1" i="1" lang="fr-FR" sz="1200" spc="-1" strike="noStrike">
                <a:solidFill>
                  <a:srgbClr val="000000"/>
                </a:solidFill>
                <a:latin typeface="Calibri"/>
                <a:ea typeface="DejaVu Sans"/>
              </a:rPr>
              <a:t> </a:t>
            </a:r>
            <a:r>
              <a:rPr b="1" lang="fr-FR" sz="1200" spc="-1" strike="noStrike">
                <a:solidFill>
                  <a:srgbClr val="000000"/>
                </a:solidFill>
                <a:latin typeface="Calibri"/>
                <a:ea typeface="DejaVu Sans"/>
              </a:rPr>
              <a:t>Représentation des scores CNA obtenus avec InferCNVPlus, avant (A) et après normalisation (B), en fonction des cytobandes mineures pour chaque chromosome du génome.</a:t>
            </a:r>
            <a:br/>
            <a:r>
              <a:rPr b="0" lang="fr-FR" sz="1200" spc="-1" strike="noStrike">
                <a:solidFill>
                  <a:srgbClr val="000000"/>
                </a:solidFill>
                <a:latin typeface="Calibri"/>
                <a:ea typeface="DejaVu Sans"/>
              </a:rPr>
              <a:t>La ligne verticale en pointillé indique la position du centromère pour chaque chromosome. Les couleurs des courbes correspondent aux deux sous-types tumoraux comparés chez le patient MpBC9 (Chondroid tumor et Epithelial tumor). Les scores CNA s’étendent de -1 à 0 (délétion) et de 0 à 1 (amplification). La normalisation permet de corriger les biais liés au nombre de cellules par spot et liés à la dilution du signal CNA dans les spots de cellules des différents sous-types tumorales.</a:t>
            </a:r>
            <a:endParaRPr b="0" lang="en-US" sz="1200" spc="-1" strike="noStrike">
              <a:latin typeface="Arial"/>
            </a:endParaRPr>
          </a:p>
        </p:txBody>
      </p:sp>
      <p:sp>
        <p:nvSpPr>
          <p:cNvPr id="258" name="CustomShape 2"/>
          <p:cNvSpPr/>
          <p:nvPr/>
        </p:nvSpPr>
        <p:spPr>
          <a:xfrm>
            <a:off x="70920" y="35640"/>
            <a:ext cx="12008160" cy="3234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259" name="CustomShape 3"/>
          <p:cNvSpPr/>
          <p:nvPr/>
        </p:nvSpPr>
        <p:spPr>
          <a:xfrm>
            <a:off x="4500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260" name="CustomShape 4"/>
          <p:cNvSpPr/>
          <p:nvPr/>
        </p:nvSpPr>
        <p:spPr>
          <a:xfrm>
            <a:off x="563580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sp>
        <p:nvSpPr>
          <p:cNvPr id="261" name="CustomShape 5"/>
          <p:cNvSpPr/>
          <p:nvPr/>
        </p:nvSpPr>
        <p:spPr>
          <a:xfrm>
            <a:off x="5760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Image 3_1" descr=""/>
          <p:cNvPicPr/>
          <p:nvPr/>
        </p:nvPicPr>
        <p:blipFill>
          <a:blip r:embed="rId1"/>
          <a:srcRect l="0" t="0" r="15213" b="0"/>
          <a:stretch/>
        </p:blipFill>
        <p:spPr>
          <a:xfrm>
            <a:off x="152280" y="100080"/>
            <a:ext cx="5464080" cy="3160440"/>
          </a:xfrm>
          <a:prstGeom prst="rect">
            <a:avLst/>
          </a:prstGeom>
          <a:ln>
            <a:noFill/>
          </a:ln>
        </p:spPr>
      </p:pic>
      <p:pic>
        <p:nvPicPr>
          <p:cNvPr id="263" name="Image 5_1" descr=""/>
          <p:cNvPicPr/>
          <p:nvPr/>
        </p:nvPicPr>
        <p:blipFill>
          <a:blip r:embed="rId2"/>
          <a:stretch/>
        </p:blipFill>
        <p:spPr>
          <a:xfrm>
            <a:off x="5781240" y="72360"/>
            <a:ext cx="6290640" cy="3160440"/>
          </a:xfrm>
          <a:prstGeom prst="rect">
            <a:avLst/>
          </a:prstGeom>
          <a:ln>
            <a:noFill/>
          </a:ln>
        </p:spPr>
      </p:pic>
      <p:sp>
        <p:nvSpPr>
          <p:cNvPr id="264" name="CustomShape 1"/>
          <p:cNvSpPr/>
          <p:nvPr/>
        </p:nvSpPr>
        <p:spPr>
          <a:xfrm>
            <a:off x="70920" y="35640"/>
            <a:ext cx="12008160" cy="3234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265" name="CustomShape 2"/>
          <p:cNvSpPr/>
          <p:nvPr/>
        </p:nvSpPr>
        <p:spPr>
          <a:xfrm>
            <a:off x="4500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266" name="CustomShape 3"/>
          <p:cNvSpPr/>
          <p:nvPr/>
        </p:nvSpPr>
        <p:spPr>
          <a:xfrm>
            <a:off x="563580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sp>
        <p:nvSpPr>
          <p:cNvPr id="267" name="CustomShape 4"/>
          <p:cNvSpPr/>
          <p:nvPr/>
        </p:nvSpPr>
        <p:spPr>
          <a:xfrm>
            <a:off x="5760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70920" y="4213800"/>
            <a:ext cx="7995600" cy="8197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fr-FR" sz="1200" spc="-1" strike="noStrike" u="sng">
                <a:solidFill>
                  <a:srgbClr val="000000"/>
                </a:solidFill>
                <a:uFillTx/>
                <a:latin typeface="Calibri"/>
                <a:ea typeface="DejaVu Sans"/>
              </a:rPr>
              <a:t>Figure 7 :</a:t>
            </a:r>
            <a:r>
              <a:rPr b="1" lang="fr-FR" sz="1200" spc="-1" strike="noStrike">
                <a:solidFill>
                  <a:srgbClr val="000000"/>
                </a:solidFill>
                <a:latin typeface="Calibri"/>
                <a:ea typeface="DejaVu Sans"/>
              </a:rPr>
              <a:t> Profil de significativité des altérations chromosomiques pour le patient MpBC9. </a:t>
            </a:r>
            <a:r>
              <a:rPr b="0" lang="fr-FR" sz="1200" spc="-1" strike="noStrike">
                <a:solidFill>
                  <a:srgbClr val="000000"/>
                </a:solidFill>
                <a:latin typeface="Calibri"/>
                <a:ea typeface="DejaVu Sans"/>
              </a:rPr>
              <a:t>Représentation des valeurs -log₁₀(p-value ajustée) pour chaque bras chromosomique. La ligne rouge horizontale en pointillés indique le seuil de significativité fixé à α = 0,001 (0,1 %). Les bras 1q, 13q et Xq présentent les niveaux de significativité les plus élevés chez le patient MpBC9 et constituent des régions d’intérêt potentiel.</a:t>
            </a:r>
            <a:endParaRPr b="0" lang="en-US" sz="1200" spc="-1" strike="noStrike">
              <a:latin typeface="Arial"/>
            </a:endParaRPr>
          </a:p>
        </p:txBody>
      </p:sp>
      <p:sp>
        <p:nvSpPr>
          <p:cNvPr id="269" name="CustomShape 2"/>
          <p:cNvSpPr/>
          <p:nvPr/>
        </p:nvSpPr>
        <p:spPr>
          <a:xfrm>
            <a:off x="70920" y="112320"/>
            <a:ext cx="7995600" cy="4098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pic>
        <p:nvPicPr>
          <p:cNvPr id="270" name="Image 3" descr=""/>
          <p:cNvPicPr/>
          <p:nvPr/>
        </p:nvPicPr>
        <p:blipFill>
          <a:blip r:embed="rId1"/>
          <a:stretch/>
        </p:blipFill>
        <p:spPr>
          <a:xfrm>
            <a:off x="174600" y="189360"/>
            <a:ext cx="7891920" cy="39445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71" name="Group 1"/>
          <p:cNvGrpSpPr/>
          <p:nvPr/>
        </p:nvGrpSpPr>
        <p:grpSpPr>
          <a:xfrm>
            <a:off x="274320" y="365760"/>
            <a:ext cx="11862000" cy="5668200"/>
            <a:chOff x="274320" y="365760"/>
            <a:chExt cx="11862000" cy="5668200"/>
          </a:xfrm>
        </p:grpSpPr>
        <p:pic>
          <p:nvPicPr>
            <p:cNvPr id="272" name="Image 225" descr=""/>
            <p:cNvPicPr/>
            <p:nvPr/>
          </p:nvPicPr>
          <p:blipFill>
            <a:blip r:embed="rId1"/>
            <a:srcRect l="0" t="0" r="252" b="0"/>
            <a:stretch/>
          </p:blipFill>
          <p:spPr>
            <a:xfrm>
              <a:off x="274320" y="365760"/>
              <a:ext cx="11862000" cy="5668200"/>
            </a:xfrm>
            <a:prstGeom prst="rect">
              <a:avLst/>
            </a:prstGeom>
            <a:ln>
              <a:noFill/>
            </a:ln>
          </p:spPr>
        </p:pic>
        <p:sp>
          <p:nvSpPr>
            <p:cNvPr id="273" name="CustomShape 2"/>
            <p:cNvSpPr/>
            <p:nvPr/>
          </p:nvSpPr>
          <p:spPr>
            <a:xfrm>
              <a:off x="8503920" y="1737360"/>
              <a:ext cx="3632400" cy="2833560"/>
            </a:xfrm>
            <a:prstGeom prst="rect">
              <a:avLst/>
            </a:prstGeom>
            <a:solidFill>
              <a:srgbClr val="ffffff"/>
            </a:solidFill>
            <a:ln>
              <a:solidFill>
                <a:srgbClr val="ffffff"/>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Image 219" descr=""/>
          <p:cNvPicPr/>
          <p:nvPr/>
        </p:nvPicPr>
        <p:blipFill>
          <a:blip r:embed="rId1"/>
          <a:srcRect l="10530" t="13253" r="0" b="13762"/>
          <a:stretch/>
        </p:blipFill>
        <p:spPr>
          <a:xfrm>
            <a:off x="329040" y="640440"/>
            <a:ext cx="7039800" cy="56678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75" name="Group 1"/>
          <p:cNvGrpSpPr/>
          <p:nvPr/>
        </p:nvGrpSpPr>
        <p:grpSpPr>
          <a:xfrm>
            <a:off x="329040" y="640080"/>
            <a:ext cx="11862000" cy="5668200"/>
            <a:chOff x="329040" y="640080"/>
            <a:chExt cx="11862000" cy="5668200"/>
          </a:xfrm>
        </p:grpSpPr>
        <p:pic>
          <p:nvPicPr>
            <p:cNvPr id="276" name="Image 225" descr=""/>
            <p:cNvPicPr/>
            <p:nvPr/>
          </p:nvPicPr>
          <p:blipFill>
            <a:blip r:embed="rId1"/>
            <a:srcRect l="0" t="0" r="252" b="0"/>
            <a:stretch/>
          </p:blipFill>
          <p:spPr>
            <a:xfrm>
              <a:off x="329040" y="640080"/>
              <a:ext cx="11862000" cy="5668200"/>
            </a:xfrm>
            <a:prstGeom prst="rect">
              <a:avLst/>
            </a:prstGeom>
            <a:ln>
              <a:noFill/>
            </a:ln>
          </p:spPr>
        </p:pic>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675720" y="6066360"/>
            <a:ext cx="10719720" cy="6372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fr-FR" sz="1200" spc="-1" strike="noStrike" u="sng">
                <a:solidFill>
                  <a:srgbClr val="000000"/>
                </a:solidFill>
                <a:uFillTx/>
                <a:latin typeface="Calibri"/>
                <a:ea typeface="DejaVu Sans"/>
              </a:rPr>
              <a:t>Figure 2 :</a:t>
            </a:r>
            <a:r>
              <a:rPr b="1" lang="fr-FR" sz="1200" spc="-1" strike="noStrike">
                <a:solidFill>
                  <a:srgbClr val="000000"/>
                </a:solidFill>
                <a:latin typeface="Calibri"/>
                <a:ea typeface="DejaVu Sans"/>
              </a:rPr>
              <a:t> Correction du </a:t>
            </a:r>
            <a:r>
              <a:rPr b="1" i="1" lang="fr-FR" sz="1200" spc="-1" strike="noStrike">
                <a:solidFill>
                  <a:srgbClr val="000000"/>
                </a:solidFill>
                <a:latin typeface="Calibri"/>
                <a:ea typeface="DejaVu Sans"/>
              </a:rPr>
              <a:t>batch effect</a:t>
            </a:r>
            <a:r>
              <a:rPr b="1" lang="fr-FR" sz="1200" spc="-1" strike="noStrike">
                <a:solidFill>
                  <a:srgbClr val="000000"/>
                </a:solidFill>
                <a:latin typeface="Calibri"/>
                <a:ea typeface="DejaVu Sans"/>
              </a:rPr>
              <a:t> entre les 16 échantillons distincts de MpBC. </a:t>
            </a:r>
            <a:r>
              <a:rPr b="0" lang="fr-FR" sz="1200" spc="-1" strike="noStrike">
                <a:solidFill>
                  <a:srgbClr val="000000"/>
                </a:solidFill>
                <a:latin typeface="Calibri"/>
                <a:ea typeface="DejaVu Sans"/>
              </a:rPr>
              <a:t>Représentation des deux premiers axes de l’analyse en composantes principales (ACP) des données transcriptomiques, avant correction </a:t>
            </a:r>
            <a:r>
              <a:rPr b="1" lang="fr-FR" sz="1200" spc="-1" strike="noStrike">
                <a:solidFill>
                  <a:srgbClr val="000000"/>
                </a:solidFill>
                <a:latin typeface="Calibri"/>
                <a:ea typeface="DejaVu Sans"/>
              </a:rPr>
              <a:t>(A) </a:t>
            </a:r>
            <a:r>
              <a:rPr b="0" lang="fr-FR" sz="1200" spc="-1" strike="noStrike">
                <a:solidFill>
                  <a:srgbClr val="000000"/>
                </a:solidFill>
                <a:latin typeface="Calibri"/>
                <a:ea typeface="DejaVu Sans"/>
              </a:rPr>
              <a:t>et après correction par Harmony, avec une coloration des points selon les patientes </a:t>
            </a:r>
            <a:r>
              <a:rPr b="1" lang="fr-FR" sz="1200" spc="-1" strike="noStrike">
                <a:solidFill>
                  <a:srgbClr val="000000"/>
                </a:solidFill>
                <a:latin typeface="Calibri"/>
                <a:ea typeface="DejaVu Sans"/>
              </a:rPr>
              <a:t>(B) </a:t>
            </a:r>
            <a:r>
              <a:rPr b="0" lang="fr-FR" sz="1200" spc="-1" strike="noStrike">
                <a:solidFill>
                  <a:srgbClr val="000000"/>
                </a:solidFill>
                <a:latin typeface="Calibri"/>
                <a:ea typeface="DejaVu Sans"/>
              </a:rPr>
              <a:t>ou les sous-types tumoraux </a:t>
            </a:r>
            <a:r>
              <a:rPr b="1" lang="fr-FR" sz="1200" spc="-1" strike="noStrike">
                <a:solidFill>
                  <a:srgbClr val="000000"/>
                </a:solidFill>
                <a:latin typeface="Calibri"/>
                <a:ea typeface="DejaVu Sans"/>
              </a:rPr>
              <a:t>(C)</a:t>
            </a:r>
            <a:r>
              <a:rPr b="0" lang="fr-FR" sz="1200" spc="-1" strike="noStrike">
                <a:solidFill>
                  <a:srgbClr val="000000"/>
                </a:solidFill>
                <a:latin typeface="Calibri"/>
                <a:ea typeface="DejaVu Sans"/>
              </a:rPr>
              <a:t>. Après correction, la première composante permet de distinguer les sous-types le long d’un axe épithélio-mésenchymateux.</a:t>
            </a:r>
            <a:endParaRPr b="0" lang="en-US" sz="1200" spc="-1" strike="noStrike">
              <a:latin typeface="Arial"/>
            </a:endParaRPr>
          </a:p>
        </p:txBody>
      </p:sp>
      <p:grpSp>
        <p:nvGrpSpPr>
          <p:cNvPr id="140" name="Group 2"/>
          <p:cNvGrpSpPr/>
          <p:nvPr/>
        </p:nvGrpSpPr>
        <p:grpSpPr>
          <a:xfrm>
            <a:off x="702360" y="-3600"/>
            <a:ext cx="10693080" cy="6103800"/>
            <a:chOff x="702360" y="-3600"/>
            <a:chExt cx="10693080" cy="6103800"/>
          </a:xfrm>
        </p:grpSpPr>
        <p:pic>
          <p:nvPicPr>
            <p:cNvPr id="141" name="Image 14" descr=""/>
            <p:cNvPicPr/>
            <p:nvPr/>
          </p:nvPicPr>
          <p:blipFill>
            <a:blip r:embed="rId1"/>
            <a:srcRect l="0" t="0" r="13228" b="0"/>
            <a:stretch/>
          </p:blipFill>
          <p:spPr>
            <a:xfrm>
              <a:off x="793080" y="37080"/>
              <a:ext cx="4782600" cy="3052800"/>
            </a:xfrm>
            <a:prstGeom prst="rect">
              <a:avLst/>
            </a:prstGeom>
            <a:ln>
              <a:noFill/>
            </a:ln>
          </p:spPr>
        </p:pic>
        <p:pic>
          <p:nvPicPr>
            <p:cNvPr id="142" name="Image 10_2" descr=""/>
            <p:cNvPicPr/>
            <p:nvPr/>
          </p:nvPicPr>
          <p:blipFill>
            <a:blip r:embed="rId2"/>
            <a:srcRect l="0" t="0" r="24583" b="0"/>
            <a:stretch/>
          </p:blipFill>
          <p:spPr>
            <a:xfrm>
              <a:off x="767520" y="3017520"/>
              <a:ext cx="4660920" cy="3046680"/>
            </a:xfrm>
            <a:prstGeom prst="rect">
              <a:avLst/>
            </a:prstGeom>
            <a:ln>
              <a:noFill/>
            </a:ln>
          </p:spPr>
        </p:pic>
        <p:pic>
          <p:nvPicPr>
            <p:cNvPr id="143" name="Image 10" descr=""/>
            <p:cNvPicPr/>
            <p:nvPr/>
          </p:nvPicPr>
          <p:blipFill>
            <a:blip r:embed="rId3"/>
            <a:stretch/>
          </p:blipFill>
          <p:spPr>
            <a:xfrm>
              <a:off x="5669280" y="3047400"/>
              <a:ext cx="5667120" cy="3052800"/>
            </a:xfrm>
            <a:prstGeom prst="rect">
              <a:avLst/>
            </a:prstGeom>
            <a:ln>
              <a:noFill/>
            </a:ln>
          </p:spPr>
        </p:pic>
        <p:pic>
          <p:nvPicPr>
            <p:cNvPr id="144" name="Image 12" descr=""/>
            <p:cNvPicPr/>
            <p:nvPr/>
          </p:nvPicPr>
          <p:blipFill>
            <a:blip r:embed="rId4"/>
            <a:stretch/>
          </p:blipFill>
          <p:spPr>
            <a:xfrm>
              <a:off x="5669280" y="54000"/>
              <a:ext cx="5726160" cy="3052800"/>
            </a:xfrm>
            <a:prstGeom prst="rect">
              <a:avLst/>
            </a:prstGeom>
            <a:ln>
              <a:noFill/>
            </a:ln>
          </p:spPr>
        </p:pic>
        <p:sp>
          <p:nvSpPr>
            <p:cNvPr id="145" name="CustomShape 3"/>
            <p:cNvSpPr/>
            <p:nvPr/>
          </p:nvSpPr>
          <p:spPr>
            <a:xfrm>
              <a:off x="759600" y="29278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C</a:t>
              </a:r>
              <a:endParaRPr b="0" lang="en-US" sz="1800" spc="-1" strike="noStrike">
                <a:latin typeface="Arial"/>
              </a:endParaRPr>
            </a:p>
          </p:txBody>
        </p:sp>
        <p:sp>
          <p:nvSpPr>
            <p:cNvPr id="146" name="CustomShape 4"/>
            <p:cNvSpPr/>
            <p:nvPr/>
          </p:nvSpPr>
          <p:spPr>
            <a:xfrm>
              <a:off x="702360" y="39960"/>
              <a:ext cx="10693080" cy="6029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47" name="CustomShape 5"/>
            <p:cNvSpPr/>
            <p:nvPr/>
          </p:nvSpPr>
          <p:spPr>
            <a:xfrm>
              <a:off x="793080" y="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148" name="CustomShape 6"/>
            <p:cNvSpPr/>
            <p:nvPr/>
          </p:nvSpPr>
          <p:spPr>
            <a:xfrm>
              <a:off x="5669280" y="-3600"/>
              <a:ext cx="2887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sp>
          <p:nvSpPr>
            <p:cNvPr id="149" name="CustomShape 7"/>
            <p:cNvSpPr/>
            <p:nvPr/>
          </p:nvSpPr>
          <p:spPr>
            <a:xfrm>
              <a:off x="5652720" y="3017520"/>
              <a:ext cx="2887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800" spc="-1" strike="noStrike">
                  <a:solidFill>
                    <a:srgbClr val="000000"/>
                  </a:solidFill>
                  <a:latin typeface="Calibri"/>
                  <a:ea typeface="DejaVu Sans"/>
                </a:rPr>
                <a:t>D</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1523880" y="1122480"/>
            <a:ext cx="9140760" cy="2384280"/>
          </a:xfrm>
          <a:prstGeom prst="rect">
            <a:avLst/>
          </a:prstGeom>
          <a:noFill/>
          <a:ln>
            <a:noFill/>
          </a:ln>
        </p:spPr>
        <p:style>
          <a:lnRef idx="0"/>
          <a:fillRef idx="0"/>
          <a:effectRef idx="0"/>
          <a:fontRef idx="minor"/>
        </p:style>
      </p:sp>
      <p:pic>
        <p:nvPicPr>
          <p:cNvPr id="278" name="Image 4" descr=""/>
          <p:cNvPicPr/>
          <p:nvPr/>
        </p:nvPicPr>
        <p:blipFill>
          <a:blip r:embed="rId1"/>
          <a:stretch/>
        </p:blipFill>
        <p:spPr>
          <a:xfrm>
            <a:off x="953280" y="0"/>
            <a:ext cx="10284480" cy="6855480"/>
          </a:xfrm>
          <a:prstGeom prst="rect">
            <a:avLst/>
          </a:prstGeom>
          <a:ln>
            <a:noFill/>
          </a:ln>
        </p:spPr>
      </p:pic>
      <p:sp>
        <p:nvSpPr>
          <p:cNvPr id="279" name="CustomShape 2"/>
          <p:cNvSpPr/>
          <p:nvPr/>
        </p:nvSpPr>
        <p:spPr>
          <a:xfrm>
            <a:off x="4226760" y="3182760"/>
            <a:ext cx="2610000" cy="394560"/>
          </a:xfrm>
          <a:prstGeom prst="rect">
            <a:avLst/>
          </a:prstGeom>
          <a:solidFill>
            <a:srgbClr val="faf8f0"/>
          </a:solidFill>
          <a:ln>
            <a:noFill/>
          </a:ln>
        </p:spPr>
        <p:style>
          <a:lnRef idx="0"/>
          <a:fillRef idx="0"/>
          <a:effectRef idx="0"/>
          <a:fontRef idx="minor"/>
        </p:style>
        <p:txBody>
          <a:bodyPr lIns="90000" rIns="90000" tIns="45000" bIns="45000">
            <a:spAutoFit/>
          </a:bodyPr>
          <a:p>
            <a:pPr>
              <a:lnSpc>
                <a:spcPct val="100000"/>
              </a:lnSpc>
            </a:pPr>
            <a:r>
              <a:rPr b="1" lang="fr-FR" sz="2000" spc="-1" strike="noStrike">
                <a:solidFill>
                  <a:srgbClr val="000000"/>
                </a:solidFill>
                <a:latin typeface="Arial"/>
                <a:ea typeface="DejaVu Sans"/>
              </a:rPr>
              <a:t>DIFFERENCIATION</a:t>
            </a:r>
            <a:endParaRPr b="0" lang="en-US" sz="2000" spc="-1" strike="noStrike">
              <a:latin typeface="Arial"/>
            </a:endParaRPr>
          </a:p>
        </p:txBody>
      </p:sp>
      <p:sp>
        <p:nvSpPr>
          <p:cNvPr id="280" name="CustomShape 3"/>
          <p:cNvSpPr/>
          <p:nvPr/>
        </p:nvSpPr>
        <p:spPr>
          <a:xfrm>
            <a:off x="4226760" y="3228840"/>
            <a:ext cx="2610000" cy="394560"/>
          </a:xfrm>
          <a:prstGeom prst="rect">
            <a:avLst/>
          </a:prstGeom>
          <a:solidFill>
            <a:srgbClr val="faf8f0"/>
          </a:solidFill>
          <a:ln>
            <a:noFill/>
          </a:ln>
        </p:spPr>
        <p:style>
          <a:lnRef idx="0"/>
          <a:fillRef idx="0"/>
          <a:effectRef idx="0"/>
          <a:fontRef idx="minor"/>
        </p:style>
        <p:txBody>
          <a:bodyPr lIns="90000" rIns="90000" tIns="45000" bIns="45000">
            <a:spAutoFit/>
          </a:bodyPr>
          <a:p>
            <a:pPr>
              <a:lnSpc>
                <a:spcPct val="100000"/>
              </a:lnSpc>
            </a:pPr>
            <a:r>
              <a:rPr b="1" lang="fr-FR" sz="2000" spc="-1" strike="noStrike">
                <a:solidFill>
                  <a:srgbClr val="000000"/>
                </a:solidFill>
                <a:latin typeface="Arial"/>
                <a:ea typeface="DejaVu Sans"/>
              </a:rPr>
              <a:t>DIFFERENCIATION</a:t>
            </a:r>
            <a:endParaRPr b="0" lang="en-US" sz="2000" spc="-1" strike="noStrike">
              <a:latin typeface="Arial"/>
            </a:endParaRPr>
          </a:p>
        </p:txBody>
      </p:sp>
      <p:sp>
        <p:nvSpPr>
          <p:cNvPr id="281" name="CustomShape 4"/>
          <p:cNvSpPr/>
          <p:nvPr/>
        </p:nvSpPr>
        <p:spPr>
          <a:xfrm>
            <a:off x="1614240" y="648720"/>
            <a:ext cx="2610000" cy="516240"/>
          </a:xfrm>
          <a:prstGeom prst="rect">
            <a:avLst/>
          </a:prstGeom>
          <a:solidFill>
            <a:srgbClr val="faf8f0"/>
          </a:solidFill>
          <a:ln>
            <a:noFill/>
          </a:ln>
        </p:spPr>
        <p:style>
          <a:lnRef idx="0"/>
          <a:fillRef idx="0"/>
          <a:effectRef idx="0"/>
          <a:fontRef idx="minor"/>
        </p:style>
        <p:txBody>
          <a:bodyPr lIns="90000" rIns="90000" tIns="45000" bIns="45000">
            <a:spAutoFit/>
          </a:bodyPr>
          <a:p>
            <a:pPr>
              <a:lnSpc>
                <a:spcPct val="100000"/>
              </a:lnSpc>
            </a:pPr>
            <a:r>
              <a:rPr b="1" lang="fr-FR" sz="2800" spc="-1" strike="noStrike">
                <a:solidFill>
                  <a:srgbClr val="000000"/>
                </a:solidFill>
                <a:latin typeface="Arial"/>
                <a:ea typeface="DejaVu Sans"/>
              </a:rPr>
              <a:t>METAPLASIA</a:t>
            </a:r>
            <a:endParaRPr b="0" lang="en-US" sz="2800" spc="-1" strike="noStrike">
              <a:latin typeface="Arial"/>
            </a:endParaRPr>
          </a:p>
        </p:txBody>
      </p:sp>
      <p:sp>
        <p:nvSpPr>
          <p:cNvPr id="282" name="CustomShape 5"/>
          <p:cNvSpPr/>
          <p:nvPr/>
        </p:nvSpPr>
        <p:spPr>
          <a:xfrm>
            <a:off x="1214280" y="4831200"/>
            <a:ext cx="3076560" cy="942840"/>
          </a:xfrm>
          <a:prstGeom prst="rect">
            <a:avLst/>
          </a:prstGeom>
          <a:solidFill>
            <a:srgbClr val="faf8f0"/>
          </a:solidFill>
          <a:ln>
            <a:noFill/>
          </a:ln>
        </p:spPr>
        <p:style>
          <a:lnRef idx="0"/>
          <a:fillRef idx="0"/>
          <a:effectRef idx="0"/>
          <a:fontRef idx="minor"/>
        </p:style>
        <p:txBody>
          <a:bodyPr lIns="90000" rIns="90000" tIns="45000" bIns="45000">
            <a:spAutoFit/>
          </a:bodyPr>
          <a:p>
            <a:pPr algn="ctr">
              <a:lnSpc>
                <a:spcPct val="100000"/>
              </a:lnSpc>
            </a:pPr>
            <a:r>
              <a:rPr b="1" lang="fr-FR" sz="2800" spc="-1" strike="noStrike">
                <a:solidFill>
                  <a:srgbClr val="000000"/>
                </a:solidFill>
                <a:latin typeface="Arial"/>
                <a:ea typeface="DejaVu Sans"/>
              </a:rPr>
              <a:t>Breast </a:t>
            </a:r>
            <a:endParaRPr b="0" lang="en-US" sz="2800" spc="-1" strike="noStrike">
              <a:latin typeface="Arial"/>
            </a:endParaRPr>
          </a:p>
          <a:p>
            <a:pPr algn="ctr">
              <a:lnSpc>
                <a:spcPct val="100000"/>
              </a:lnSpc>
            </a:pPr>
            <a:r>
              <a:rPr b="1" lang="fr-FR" sz="2800" spc="-1" strike="noStrike">
                <a:solidFill>
                  <a:srgbClr val="000000"/>
                </a:solidFill>
                <a:latin typeface="Arial"/>
                <a:ea typeface="DejaVu Sans"/>
              </a:rPr>
              <a:t>epithelial cells</a:t>
            </a:r>
            <a:endParaRPr b="0" lang="en-US" sz="2800" spc="-1" strike="noStrike">
              <a:latin typeface="Arial"/>
            </a:endParaRPr>
          </a:p>
        </p:txBody>
      </p:sp>
      <p:sp>
        <p:nvSpPr>
          <p:cNvPr id="283" name="CustomShape 6"/>
          <p:cNvSpPr/>
          <p:nvPr/>
        </p:nvSpPr>
        <p:spPr>
          <a:xfrm>
            <a:off x="8366760" y="1392840"/>
            <a:ext cx="2610000" cy="485640"/>
          </a:xfrm>
          <a:prstGeom prst="rect">
            <a:avLst/>
          </a:prstGeom>
          <a:solidFill>
            <a:srgbClr val="faf8f0"/>
          </a:solidFill>
          <a:ln>
            <a:noFill/>
          </a:ln>
        </p:spPr>
        <p:style>
          <a:lnRef idx="0"/>
          <a:fillRef idx="0"/>
          <a:effectRef idx="0"/>
          <a:fontRef idx="minor"/>
        </p:style>
        <p:txBody>
          <a:bodyPr lIns="90000" rIns="90000" tIns="45000" bIns="45000">
            <a:spAutoFit/>
          </a:bodyPr>
          <a:p>
            <a:pPr>
              <a:lnSpc>
                <a:spcPct val="100000"/>
              </a:lnSpc>
            </a:pPr>
            <a:r>
              <a:rPr b="0" lang="fr-FR" sz="2600" spc="-1" strike="noStrike">
                <a:solidFill>
                  <a:srgbClr val="000000"/>
                </a:solidFill>
                <a:latin typeface="Arial"/>
                <a:ea typeface="DejaVu Sans"/>
              </a:rPr>
              <a:t>Epidermoid</a:t>
            </a:r>
            <a:endParaRPr b="0" lang="en-US" sz="2600" spc="-1" strike="noStrike">
              <a:latin typeface="Arial"/>
            </a:endParaRPr>
          </a:p>
        </p:txBody>
      </p:sp>
      <p:sp>
        <p:nvSpPr>
          <p:cNvPr id="284" name="CustomShape 7"/>
          <p:cNvSpPr/>
          <p:nvPr/>
        </p:nvSpPr>
        <p:spPr>
          <a:xfrm>
            <a:off x="8366760" y="5064840"/>
            <a:ext cx="2610000" cy="485640"/>
          </a:xfrm>
          <a:prstGeom prst="rect">
            <a:avLst/>
          </a:prstGeom>
          <a:solidFill>
            <a:srgbClr val="faf8f0"/>
          </a:solidFill>
          <a:ln>
            <a:noFill/>
          </a:ln>
        </p:spPr>
        <p:style>
          <a:lnRef idx="0"/>
          <a:fillRef idx="0"/>
          <a:effectRef idx="0"/>
          <a:fontRef idx="minor"/>
        </p:style>
        <p:txBody>
          <a:bodyPr lIns="90000" rIns="90000" tIns="45000" bIns="45000">
            <a:spAutoFit/>
          </a:bodyPr>
          <a:p>
            <a:pPr>
              <a:lnSpc>
                <a:spcPct val="100000"/>
              </a:lnSpc>
            </a:pPr>
            <a:r>
              <a:rPr b="0" lang="fr-FR" sz="2600" spc="-1" strike="noStrike">
                <a:solidFill>
                  <a:srgbClr val="000000"/>
                </a:solidFill>
                <a:latin typeface="Arial"/>
                <a:ea typeface="DejaVu Sans"/>
              </a:rPr>
              <a:t>Spindle-cell</a:t>
            </a:r>
            <a:endParaRPr b="0" lang="en-US" sz="2600" spc="-1" strike="noStrike">
              <a:latin typeface="Arial"/>
            </a:endParaRPr>
          </a:p>
        </p:txBody>
      </p:sp>
      <p:sp>
        <p:nvSpPr>
          <p:cNvPr id="285" name="CustomShape 8"/>
          <p:cNvSpPr/>
          <p:nvPr/>
        </p:nvSpPr>
        <p:spPr>
          <a:xfrm>
            <a:off x="6764760" y="433440"/>
            <a:ext cx="3749400" cy="516240"/>
          </a:xfrm>
          <a:prstGeom prst="rect">
            <a:avLst/>
          </a:prstGeom>
          <a:solidFill>
            <a:srgbClr val="faf8f0"/>
          </a:solidFill>
          <a:ln>
            <a:noFill/>
          </a:ln>
        </p:spPr>
        <p:style>
          <a:lnRef idx="0"/>
          <a:fillRef idx="0"/>
          <a:effectRef idx="0"/>
          <a:fontRef idx="minor"/>
        </p:style>
        <p:txBody>
          <a:bodyPr lIns="90000" rIns="90000" tIns="45000" bIns="45000">
            <a:spAutoFit/>
          </a:bodyPr>
          <a:p>
            <a:pPr algn="ctr">
              <a:lnSpc>
                <a:spcPct val="100000"/>
              </a:lnSpc>
            </a:pPr>
            <a:r>
              <a:rPr b="1" lang="fr-FR" sz="2800" spc="-1" strike="noStrike">
                <a:solidFill>
                  <a:srgbClr val="000000"/>
                </a:solidFill>
                <a:latin typeface="Arial"/>
                <a:ea typeface="DejaVu Sans"/>
              </a:rPr>
              <a:t>Tumoral sub-types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6" name="Image 1" descr=""/>
          <p:cNvPicPr/>
          <p:nvPr/>
        </p:nvPicPr>
        <p:blipFill>
          <a:blip r:embed="rId1"/>
          <a:stretch/>
        </p:blipFill>
        <p:spPr>
          <a:xfrm>
            <a:off x="0" y="11880"/>
            <a:ext cx="12191040" cy="68331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70920" y="112320"/>
            <a:ext cx="7995600" cy="4098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pic>
        <p:nvPicPr>
          <p:cNvPr id="288" name="Image 3_2" descr=""/>
          <p:cNvPicPr/>
          <p:nvPr/>
        </p:nvPicPr>
        <p:blipFill>
          <a:blip r:embed="rId1"/>
          <a:stretch/>
        </p:blipFill>
        <p:spPr>
          <a:xfrm>
            <a:off x="174600" y="189360"/>
            <a:ext cx="7891920" cy="39445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Image 2" descr=""/>
          <p:cNvPicPr/>
          <p:nvPr/>
        </p:nvPicPr>
        <p:blipFill>
          <a:blip r:embed="rId1"/>
          <a:stretch/>
        </p:blipFill>
        <p:spPr>
          <a:xfrm>
            <a:off x="142200" y="121320"/>
            <a:ext cx="11866320" cy="5931360"/>
          </a:xfrm>
          <a:prstGeom prst="rect">
            <a:avLst/>
          </a:prstGeom>
          <a:ln>
            <a:noFill/>
          </a:ln>
        </p:spPr>
      </p:pic>
      <p:sp>
        <p:nvSpPr>
          <p:cNvPr id="290" name="CustomShape 1"/>
          <p:cNvSpPr/>
          <p:nvPr/>
        </p:nvSpPr>
        <p:spPr>
          <a:xfrm>
            <a:off x="70920" y="6091560"/>
            <a:ext cx="11972880" cy="637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fr-FR" sz="1200" spc="-1" strike="noStrike" u="sng">
                <a:solidFill>
                  <a:srgbClr val="000000"/>
                </a:solidFill>
                <a:uFillTx/>
                <a:latin typeface="Calibri"/>
                <a:ea typeface="DejaVu Sans"/>
              </a:rPr>
              <a:t>Figure 8 :</a:t>
            </a:r>
            <a:r>
              <a:rPr b="1" lang="fr-FR" sz="1200" spc="-1" strike="noStrike">
                <a:solidFill>
                  <a:srgbClr val="000000"/>
                </a:solidFill>
                <a:latin typeface="Calibri"/>
                <a:ea typeface="DejaVu Sans"/>
              </a:rPr>
              <a:t> Carte de chaleur des altérations du nombre de copies pour le patient MpBC9. </a:t>
            </a:r>
            <a:r>
              <a:rPr b="0" lang="fr-FR" sz="1200" spc="-1" strike="noStrike">
                <a:solidFill>
                  <a:srgbClr val="000000"/>
                </a:solidFill>
                <a:latin typeface="Calibri"/>
                <a:ea typeface="DejaVu Sans"/>
              </a:rPr>
              <a:t>Heatmap représentant les scores CNA normalisés pour chaque sous-type tumoral comparé chez le patient MpBC9 (chondroid tumor vs epithelial tumor), selon les cytobandes mineures réparties le long des chromosomes 1 à 22 et X. L’intensité de la couleur reflète le degré d’altération du nombre de copies, après normalisation. On retrouve notamment des altérations significatives dans les régions chromosomiques d’intérêt 1q, 13q et Xq.</a:t>
            </a:r>
            <a:endParaRPr b="0" lang="en-US" sz="1200" spc="-1" strike="noStrike">
              <a:latin typeface="Arial"/>
            </a:endParaRPr>
          </a:p>
        </p:txBody>
      </p:sp>
      <p:sp>
        <p:nvSpPr>
          <p:cNvPr id="291" name="CustomShape 2"/>
          <p:cNvSpPr/>
          <p:nvPr/>
        </p:nvSpPr>
        <p:spPr>
          <a:xfrm>
            <a:off x="70920" y="41400"/>
            <a:ext cx="11972880" cy="60469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2" name="Image 2_2" descr=""/>
          <p:cNvPicPr/>
          <p:nvPr/>
        </p:nvPicPr>
        <p:blipFill>
          <a:blip r:embed="rId1"/>
          <a:stretch/>
        </p:blipFill>
        <p:spPr>
          <a:xfrm>
            <a:off x="142200" y="121320"/>
            <a:ext cx="11866320" cy="5931360"/>
          </a:xfrm>
          <a:prstGeom prst="rect">
            <a:avLst/>
          </a:prstGeom>
          <a:ln>
            <a:noFill/>
          </a:ln>
        </p:spPr>
      </p:pic>
      <p:sp>
        <p:nvSpPr>
          <p:cNvPr id="293" name="CustomShape 1"/>
          <p:cNvSpPr/>
          <p:nvPr/>
        </p:nvSpPr>
        <p:spPr>
          <a:xfrm>
            <a:off x="70920" y="41400"/>
            <a:ext cx="11972880" cy="60469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70920" y="4176360"/>
            <a:ext cx="11972880" cy="10022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lang="fr-FR" sz="1200" spc="-1" strike="noStrike" u="sng">
                <a:solidFill>
                  <a:srgbClr val="000000"/>
                </a:solidFill>
                <a:uFillTx/>
                <a:latin typeface="Calibri"/>
                <a:ea typeface="DejaVu Sans"/>
              </a:rPr>
              <a:t>Figure 9 :</a:t>
            </a:r>
            <a:r>
              <a:rPr b="1" lang="fr-FR" sz="1200" spc="-1" strike="noStrike">
                <a:solidFill>
                  <a:srgbClr val="000000"/>
                </a:solidFill>
                <a:latin typeface="Calibri"/>
                <a:ea typeface="DejaVu Sans"/>
              </a:rPr>
              <a:t> Analyse de la corrélation des scores CNA entre les deux sous-types tumoraux du patient MpBC9. </a:t>
            </a:r>
            <a:r>
              <a:rPr b="0" lang="fr-FR" sz="1200" spc="-1" strike="noStrike">
                <a:solidFill>
                  <a:srgbClr val="000000"/>
                </a:solidFill>
                <a:latin typeface="Calibri"/>
                <a:ea typeface="DejaVu Sans"/>
              </a:rPr>
              <a:t>Représentation de la corrélation entre les scores CNA du tissu chondroid tumor (ordonnée) et du tissu epithelial tumor (abscisse) pour le patient MpBC9. Chaque point correspond à une cytobande mineure d’un bras chromosomique. Les points colorés en rouge indiquent les cytobandes situées sur les bras chromosomiques identifiés comme significativement altérés précédemment : 1q </a:t>
            </a:r>
            <a:r>
              <a:rPr b="1" lang="fr-FR" sz="1200" spc="-1" strike="noStrike">
                <a:solidFill>
                  <a:srgbClr val="000000"/>
                </a:solidFill>
                <a:latin typeface="Calibri"/>
                <a:ea typeface="DejaVu Sans"/>
              </a:rPr>
              <a:t>(A)</a:t>
            </a:r>
            <a:r>
              <a:rPr b="0" lang="fr-FR" sz="1200" spc="-1" strike="noStrike">
                <a:solidFill>
                  <a:srgbClr val="000000"/>
                </a:solidFill>
                <a:latin typeface="Calibri"/>
                <a:ea typeface="DejaVu Sans"/>
              </a:rPr>
              <a:t>, 13q </a:t>
            </a:r>
            <a:r>
              <a:rPr b="1" lang="fr-FR" sz="1200" spc="-1" strike="noStrike">
                <a:solidFill>
                  <a:srgbClr val="000000"/>
                </a:solidFill>
                <a:latin typeface="Calibri"/>
                <a:ea typeface="DejaVu Sans"/>
              </a:rPr>
              <a:t>(B) </a:t>
            </a:r>
            <a:r>
              <a:rPr b="0" lang="fr-FR" sz="1200" spc="-1" strike="noStrike">
                <a:solidFill>
                  <a:srgbClr val="000000"/>
                </a:solidFill>
                <a:latin typeface="Calibri"/>
                <a:ea typeface="DejaVu Sans"/>
              </a:rPr>
              <a:t>et Xq </a:t>
            </a:r>
            <a:r>
              <a:rPr b="1" lang="fr-FR" sz="1200" spc="-1" strike="noStrike">
                <a:solidFill>
                  <a:srgbClr val="000000"/>
                </a:solidFill>
                <a:latin typeface="Calibri"/>
                <a:ea typeface="DejaVu Sans"/>
              </a:rPr>
              <a:t>(C)</a:t>
            </a:r>
            <a:r>
              <a:rPr b="0" lang="fr-FR" sz="1200" spc="-1" strike="noStrike">
                <a:solidFill>
                  <a:srgbClr val="000000"/>
                </a:solidFill>
                <a:latin typeface="Calibri"/>
                <a:ea typeface="DejaVu Sans"/>
              </a:rPr>
              <a:t>. La ligne noire pleine représente une corrélation parfaite (droite d’identité), tandis que la ligne pointillée bleue indique la droite de régression linéaire ajustée au nuage de points. Les cytobandes des bras significatifs apparaissent comme des outliers, s’éloignant nettement de la droite d’identité, ce qui suggère une véritable altération différentielle du nombre de copies dans ces régions.</a:t>
            </a:r>
            <a:endParaRPr b="0" lang="en-US" sz="1200" spc="-1" strike="noStrike">
              <a:latin typeface="Arial"/>
            </a:endParaRPr>
          </a:p>
        </p:txBody>
      </p:sp>
      <p:pic>
        <p:nvPicPr>
          <p:cNvPr id="295" name="Image 3" descr=""/>
          <p:cNvPicPr/>
          <p:nvPr/>
        </p:nvPicPr>
        <p:blipFill>
          <a:blip r:embed="rId1"/>
          <a:stretch/>
        </p:blipFill>
        <p:spPr>
          <a:xfrm>
            <a:off x="145080" y="142200"/>
            <a:ext cx="3995280" cy="3995280"/>
          </a:xfrm>
          <a:prstGeom prst="rect">
            <a:avLst/>
          </a:prstGeom>
          <a:ln>
            <a:noFill/>
          </a:ln>
        </p:spPr>
      </p:pic>
      <p:pic>
        <p:nvPicPr>
          <p:cNvPr id="296" name="Image 5" descr=""/>
          <p:cNvPicPr/>
          <p:nvPr/>
        </p:nvPicPr>
        <p:blipFill>
          <a:blip r:embed="rId2"/>
          <a:stretch/>
        </p:blipFill>
        <p:spPr>
          <a:xfrm>
            <a:off x="4085640" y="177840"/>
            <a:ext cx="3995280" cy="3995280"/>
          </a:xfrm>
          <a:prstGeom prst="rect">
            <a:avLst/>
          </a:prstGeom>
          <a:ln>
            <a:noFill/>
          </a:ln>
        </p:spPr>
      </p:pic>
      <p:pic>
        <p:nvPicPr>
          <p:cNvPr id="297" name="Image 7" descr=""/>
          <p:cNvPicPr/>
          <p:nvPr/>
        </p:nvPicPr>
        <p:blipFill>
          <a:blip r:embed="rId3"/>
          <a:stretch/>
        </p:blipFill>
        <p:spPr>
          <a:xfrm>
            <a:off x="8048520" y="177840"/>
            <a:ext cx="3995280" cy="3995280"/>
          </a:xfrm>
          <a:prstGeom prst="rect">
            <a:avLst/>
          </a:prstGeom>
          <a:ln>
            <a:noFill/>
          </a:ln>
        </p:spPr>
      </p:pic>
      <p:sp>
        <p:nvSpPr>
          <p:cNvPr id="298" name="CustomShape 2"/>
          <p:cNvSpPr/>
          <p:nvPr/>
        </p:nvSpPr>
        <p:spPr>
          <a:xfrm>
            <a:off x="65160" y="44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299" name="CustomShape 3"/>
          <p:cNvSpPr/>
          <p:nvPr/>
        </p:nvSpPr>
        <p:spPr>
          <a:xfrm>
            <a:off x="4037760" y="7992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sp>
        <p:nvSpPr>
          <p:cNvPr id="300" name="CustomShape 4"/>
          <p:cNvSpPr/>
          <p:nvPr/>
        </p:nvSpPr>
        <p:spPr>
          <a:xfrm>
            <a:off x="8001720" y="7992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C</a:t>
            </a:r>
            <a:endParaRPr b="0" lang="en-US" sz="1800" spc="-1" strike="noStrike">
              <a:latin typeface="Arial"/>
            </a:endParaRPr>
          </a:p>
        </p:txBody>
      </p:sp>
      <p:sp>
        <p:nvSpPr>
          <p:cNvPr id="301" name="CustomShape 5"/>
          <p:cNvSpPr/>
          <p:nvPr/>
        </p:nvSpPr>
        <p:spPr>
          <a:xfrm>
            <a:off x="70920" y="44280"/>
            <a:ext cx="11972880" cy="409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Image 3_3" descr=""/>
          <p:cNvPicPr/>
          <p:nvPr/>
        </p:nvPicPr>
        <p:blipFill>
          <a:blip r:embed="rId1"/>
          <a:stretch/>
        </p:blipFill>
        <p:spPr>
          <a:xfrm>
            <a:off x="145080" y="142200"/>
            <a:ext cx="3995280" cy="3995280"/>
          </a:xfrm>
          <a:prstGeom prst="rect">
            <a:avLst/>
          </a:prstGeom>
          <a:ln>
            <a:noFill/>
          </a:ln>
        </p:spPr>
      </p:pic>
      <p:pic>
        <p:nvPicPr>
          <p:cNvPr id="303" name="Image 5_2" descr=""/>
          <p:cNvPicPr/>
          <p:nvPr/>
        </p:nvPicPr>
        <p:blipFill>
          <a:blip r:embed="rId2"/>
          <a:stretch/>
        </p:blipFill>
        <p:spPr>
          <a:xfrm>
            <a:off x="4085640" y="177840"/>
            <a:ext cx="3995280" cy="3995280"/>
          </a:xfrm>
          <a:prstGeom prst="rect">
            <a:avLst/>
          </a:prstGeom>
          <a:ln>
            <a:noFill/>
          </a:ln>
        </p:spPr>
      </p:pic>
      <p:pic>
        <p:nvPicPr>
          <p:cNvPr id="304" name="Image 7_1" descr=""/>
          <p:cNvPicPr/>
          <p:nvPr/>
        </p:nvPicPr>
        <p:blipFill>
          <a:blip r:embed="rId3"/>
          <a:stretch/>
        </p:blipFill>
        <p:spPr>
          <a:xfrm>
            <a:off x="8048520" y="177840"/>
            <a:ext cx="3995280" cy="3995280"/>
          </a:xfrm>
          <a:prstGeom prst="rect">
            <a:avLst/>
          </a:prstGeom>
          <a:ln>
            <a:noFill/>
          </a:ln>
        </p:spPr>
      </p:pic>
      <p:sp>
        <p:nvSpPr>
          <p:cNvPr id="305" name="CustomShape 1"/>
          <p:cNvSpPr/>
          <p:nvPr/>
        </p:nvSpPr>
        <p:spPr>
          <a:xfrm>
            <a:off x="65160" y="44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306" name="CustomShape 2"/>
          <p:cNvSpPr/>
          <p:nvPr/>
        </p:nvSpPr>
        <p:spPr>
          <a:xfrm>
            <a:off x="4037760" y="7992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sp>
        <p:nvSpPr>
          <p:cNvPr id="307" name="CustomShape 3"/>
          <p:cNvSpPr/>
          <p:nvPr/>
        </p:nvSpPr>
        <p:spPr>
          <a:xfrm>
            <a:off x="8001720" y="7992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C</a:t>
            </a:r>
            <a:endParaRPr b="0" lang="en-US" sz="1800" spc="-1" strike="noStrike">
              <a:latin typeface="Arial"/>
            </a:endParaRPr>
          </a:p>
        </p:txBody>
      </p:sp>
      <p:sp>
        <p:nvSpPr>
          <p:cNvPr id="308" name="CustomShape 4"/>
          <p:cNvSpPr/>
          <p:nvPr/>
        </p:nvSpPr>
        <p:spPr>
          <a:xfrm>
            <a:off x="70920" y="44280"/>
            <a:ext cx="11972880" cy="409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Image 2" descr=""/>
          <p:cNvPicPr/>
          <p:nvPr/>
        </p:nvPicPr>
        <p:blipFill>
          <a:blip r:embed="rId1"/>
          <a:stretch/>
        </p:blipFill>
        <p:spPr>
          <a:xfrm>
            <a:off x="171000" y="120960"/>
            <a:ext cx="11847240" cy="5922000"/>
          </a:xfrm>
          <a:prstGeom prst="rect">
            <a:avLst/>
          </a:prstGeom>
          <a:ln>
            <a:noFill/>
          </a:ln>
        </p:spPr>
      </p:pic>
      <p:sp>
        <p:nvSpPr>
          <p:cNvPr id="310" name="CustomShape 1"/>
          <p:cNvSpPr/>
          <p:nvPr/>
        </p:nvSpPr>
        <p:spPr>
          <a:xfrm>
            <a:off x="70920" y="6131520"/>
            <a:ext cx="12001680" cy="6372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fr-FR" sz="1200" spc="-1" strike="noStrike" u="sng">
                <a:solidFill>
                  <a:srgbClr val="000000"/>
                </a:solidFill>
                <a:uFillTx/>
                <a:latin typeface="Calibri"/>
                <a:ea typeface="DejaVu Sans"/>
              </a:rPr>
              <a:t>Figure 10 :</a:t>
            </a:r>
            <a:r>
              <a:rPr b="1" lang="fr-FR" sz="1200" spc="-1" strike="noStrike">
                <a:solidFill>
                  <a:srgbClr val="000000"/>
                </a:solidFill>
                <a:latin typeface="Calibri"/>
                <a:ea typeface="DejaVu Sans"/>
              </a:rPr>
              <a:t> Taille de l’effet des altérations chromosomiques entre sous-types tumoraux. </a:t>
            </a:r>
            <a:r>
              <a:rPr b="0" lang="fr-FR" sz="1200" spc="-1" strike="noStrike">
                <a:solidFill>
                  <a:srgbClr val="000000"/>
                </a:solidFill>
                <a:latin typeface="Calibri"/>
                <a:ea typeface="DejaVu Sans"/>
              </a:rPr>
              <a:t>Pour chaque patient, la médiane des différences de scores CNA entre les deux tissus comparés est représentée en ordonnée pour chaque bras chromosomique. L’axe des abscisses indique la significativité statistique associée à ces différences, exprimée en –log₁₀(p-value ajustée). Chaque point correspond à un bras chromosomique pour un patient donné.</a:t>
            </a:r>
            <a:endParaRPr b="0" lang="en-US" sz="1200" spc="-1" strike="noStrike">
              <a:latin typeface="Arial"/>
            </a:endParaRPr>
          </a:p>
        </p:txBody>
      </p:sp>
      <p:sp>
        <p:nvSpPr>
          <p:cNvPr id="311" name="CustomShape 2"/>
          <p:cNvSpPr/>
          <p:nvPr/>
        </p:nvSpPr>
        <p:spPr>
          <a:xfrm>
            <a:off x="70920" y="35640"/>
            <a:ext cx="12008160" cy="6092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Image 2_3" descr=""/>
          <p:cNvPicPr/>
          <p:nvPr/>
        </p:nvPicPr>
        <p:blipFill>
          <a:blip r:embed="rId1"/>
          <a:stretch/>
        </p:blipFill>
        <p:spPr>
          <a:xfrm>
            <a:off x="171000" y="120960"/>
            <a:ext cx="11847240" cy="5922000"/>
          </a:xfrm>
          <a:prstGeom prst="rect">
            <a:avLst/>
          </a:prstGeom>
          <a:ln>
            <a:noFill/>
          </a:ln>
        </p:spPr>
      </p:pic>
      <p:sp>
        <p:nvSpPr>
          <p:cNvPr id="313" name="CustomShape 1"/>
          <p:cNvSpPr/>
          <p:nvPr/>
        </p:nvSpPr>
        <p:spPr>
          <a:xfrm>
            <a:off x="70920" y="35640"/>
            <a:ext cx="12008160" cy="6092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Image 2_3" descr=""/>
          <p:cNvPicPr/>
          <p:nvPr/>
        </p:nvPicPr>
        <p:blipFill>
          <a:blip r:embed="rId1"/>
          <a:stretch/>
        </p:blipFill>
        <p:spPr>
          <a:xfrm>
            <a:off x="173160" y="694440"/>
            <a:ext cx="11847240" cy="4737960"/>
          </a:xfrm>
          <a:prstGeom prst="rect">
            <a:avLst/>
          </a:prstGeom>
          <a:ln>
            <a:noFill/>
          </a:ln>
        </p:spPr>
      </p:pic>
      <p:sp>
        <p:nvSpPr>
          <p:cNvPr id="315" name="CustomShape 1"/>
          <p:cNvSpPr/>
          <p:nvPr/>
        </p:nvSpPr>
        <p:spPr>
          <a:xfrm>
            <a:off x="351360" y="694440"/>
            <a:ext cx="11484720" cy="4737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Image 14_1" descr=""/>
          <p:cNvPicPr/>
          <p:nvPr/>
        </p:nvPicPr>
        <p:blipFill>
          <a:blip r:embed="rId1"/>
          <a:srcRect l="0" t="0" r="13228" b="0"/>
          <a:stretch/>
        </p:blipFill>
        <p:spPr>
          <a:xfrm>
            <a:off x="282240" y="41400"/>
            <a:ext cx="4745160" cy="3385440"/>
          </a:xfrm>
          <a:prstGeom prst="rect">
            <a:avLst/>
          </a:prstGeom>
          <a:ln>
            <a:noFill/>
          </a:ln>
        </p:spPr>
      </p:pic>
      <p:pic>
        <p:nvPicPr>
          <p:cNvPr id="151" name="Image 10_3" descr=""/>
          <p:cNvPicPr/>
          <p:nvPr/>
        </p:nvPicPr>
        <p:blipFill>
          <a:blip r:embed="rId2"/>
          <a:srcRect l="0" t="0" r="24583" b="0"/>
          <a:stretch/>
        </p:blipFill>
        <p:spPr>
          <a:xfrm>
            <a:off x="5760720" y="0"/>
            <a:ext cx="4570200" cy="3378240"/>
          </a:xfrm>
          <a:prstGeom prst="rect">
            <a:avLst/>
          </a:prstGeom>
          <a:ln>
            <a:noFill/>
          </a:ln>
        </p:spPr>
      </p:pic>
      <p:pic>
        <p:nvPicPr>
          <p:cNvPr id="152" name="Image 10_4" descr=""/>
          <p:cNvPicPr/>
          <p:nvPr/>
        </p:nvPicPr>
        <p:blipFill>
          <a:blip r:embed="rId3"/>
          <a:srcRect l="0" t="0" r="25496" b="0"/>
          <a:stretch/>
        </p:blipFill>
        <p:spPr>
          <a:xfrm>
            <a:off x="5760720" y="3291840"/>
            <a:ext cx="4753080" cy="3385080"/>
          </a:xfrm>
          <a:prstGeom prst="rect">
            <a:avLst/>
          </a:prstGeom>
          <a:ln>
            <a:noFill/>
          </a:ln>
        </p:spPr>
      </p:pic>
      <p:pic>
        <p:nvPicPr>
          <p:cNvPr id="153" name="Image 12_2" descr=""/>
          <p:cNvPicPr/>
          <p:nvPr/>
        </p:nvPicPr>
        <p:blipFill>
          <a:blip r:embed="rId4"/>
          <a:srcRect l="0" t="0" r="14760" b="0"/>
          <a:stretch/>
        </p:blipFill>
        <p:spPr>
          <a:xfrm>
            <a:off x="274320" y="3288240"/>
            <a:ext cx="4661640" cy="3385080"/>
          </a:xfrm>
          <a:prstGeom prst="rect">
            <a:avLst/>
          </a:prstGeom>
          <a:ln>
            <a:noFill/>
          </a:ln>
        </p:spPr>
      </p:pic>
      <p:sp>
        <p:nvSpPr>
          <p:cNvPr id="154" name="CustomShape 1"/>
          <p:cNvSpPr/>
          <p:nvPr/>
        </p:nvSpPr>
        <p:spPr>
          <a:xfrm>
            <a:off x="245520" y="3246840"/>
            <a:ext cx="316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C</a:t>
            </a:r>
            <a:endParaRPr b="0" lang="en-US" sz="1800" spc="-1" strike="noStrike">
              <a:latin typeface="Arial"/>
            </a:endParaRPr>
          </a:p>
        </p:txBody>
      </p:sp>
      <p:sp>
        <p:nvSpPr>
          <p:cNvPr id="155" name="CustomShape 2"/>
          <p:cNvSpPr/>
          <p:nvPr/>
        </p:nvSpPr>
        <p:spPr>
          <a:xfrm>
            <a:off x="182880" y="45000"/>
            <a:ext cx="11702160" cy="66848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56" name="CustomShape 3"/>
          <p:cNvSpPr/>
          <p:nvPr/>
        </p:nvSpPr>
        <p:spPr>
          <a:xfrm>
            <a:off x="282240" y="360"/>
            <a:ext cx="316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157" name="CustomShape 4"/>
          <p:cNvSpPr/>
          <p:nvPr/>
        </p:nvSpPr>
        <p:spPr>
          <a:xfrm>
            <a:off x="5808600" y="-3600"/>
            <a:ext cx="316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sp>
        <p:nvSpPr>
          <p:cNvPr id="158" name="CustomShape 5"/>
          <p:cNvSpPr/>
          <p:nvPr/>
        </p:nvSpPr>
        <p:spPr>
          <a:xfrm>
            <a:off x="5760720" y="3201840"/>
            <a:ext cx="31608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fr-FR" sz="1800" spc="-1" strike="noStrike">
                <a:solidFill>
                  <a:srgbClr val="000000"/>
                </a:solidFill>
                <a:latin typeface="Calibri"/>
                <a:ea typeface="DejaVu Sans"/>
              </a:rPr>
              <a:t>D</a:t>
            </a:r>
            <a:endParaRPr b="0" lang="en-US" sz="1800" spc="-1" strike="noStrike">
              <a:latin typeface="Arial"/>
            </a:endParaRPr>
          </a:p>
        </p:txBody>
      </p:sp>
      <p:pic>
        <p:nvPicPr>
          <p:cNvPr id="159" name="Image 12_0" descr=""/>
          <p:cNvPicPr/>
          <p:nvPr/>
        </p:nvPicPr>
        <p:blipFill>
          <a:blip r:embed="rId5"/>
          <a:srcRect l="85441" t="13602" r="0" b="16201"/>
          <a:stretch/>
        </p:blipFill>
        <p:spPr>
          <a:xfrm>
            <a:off x="4754880" y="1828800"/>
            <a:ext cx="912600" cy="2375280"/>
          </a:xfrm>
          <a:prstGeom prst="rect">
            <a:avLst/>
          </a:prstGeom>
          <a:ln>
            <a:noFill/>
          </a:ln>
        </p:spPr>
      </p:pic>
      <p:pic>
        <p:nvPicPr>
          <p:cNvPr id="160" name="Image 10_0" descr=""/>
          <p:cNvPicPr/>
          <p:nvPr/>
        </p:nvPicPr>
        <p:blipFill>
          <a:blip r:embed="rId6"/>
          <a:srcRect l="74972" t="29816" r="0" b="32421"/>
          <a:stretch/>
        </p:blipFill>
        <p:spPr>
          <a:xfrm>
            <a:off x="10296360" y="2377440"/>
            <a:ext cx="1552680" cy="127800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Image 2_3" descr=""/>
          <p:cNvPicPr/>
          <p:nvPr/>
        </p:nvPicPr>
        <p:blipFill>
          <a:blip r:embed="rId1"/>
          <a:srcRect l="33925" t="12029" r="33842" b="12029"/>
          <a:stretch/>
        </p:blipFill>
        <p:spPr>
          <a:xfrm>
            <a:off x="4245480" y="1315440"/>
            <a:ext cx="3702960" cy="3488040"/>
          </a:xfrm>
          <a:prstGeom prst="rect">
            <a:avLst/>
          </a:prstGeom>
          <a:ln>
            <a:noFill/>
          </a:ln>
        </p:spPr>
      </p:pic>
      <p:sp>
        <p:nvSpPr>
          <p:cNvPr id="317" name="CustomShape 1"/>
          <p:cNvSpPr/>
          <p:nvPr/>
        </p:nvSpPr>
        <p:spPr>
          <a:xfrm>
            <a:off x="4245480" y="1315440"/>
            <a:ext cx="3702960" cy="3488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 descr=""/>
          <p:cNvPicPr/>
          <p:nvPr/>
        </p:nvPicPr>
        <p:blipFill>
          <a:blip r:embed="rId1"/>
          <a:stretch/>
        </p:blipFill>
        <p:spPr>
          <a:xfrm>
            <a:off x="65880" y="218520"/>
            <a:ext cx="12039480" cy="6440040"/>
          </a:xfrm>
          <a:prstGeom prst="rect">
            <a:avLst/>
          </a:prstGeom>
          <a:ln>
            <a:noFill/>
          </a:ln>
        </p:spPr>
      </p:pic>
      <p:sp>
        <p:nvSpPr>
          <p:cNvPr id="319" name="CustomShape 1"/>
          <p:cNvSpPr/>
          <p:nvPr/>
        </p:nvSpPr>
        <p:spPr>
          <a:xfrm rot="16248600">
            <a:off x="-853560" y="4222080"/>
            <a:ext cx="2224080" cy="177120"/>
          </a:xfrm>
          <a:prstGeom prst="rect">
            <a:avLst/>
          </a:prstGeom>
          <a:solidFill>
            <a:srgbClr val="ffffff"/>
          </a:solidFill>
          <a:ln>
            <a:solidFill>
              <a:srgbClr val="ffffff"/>
            </a:solidFill>
          </a:ln>
        </p:spPr>
        <p:style>
          <a:lnRef idx="0"/>
          <a:fillRef idx="0"/>
          <a:effectRef idx="0"/>
          <a:fontRef idx="minor"/>
        </p:style>
        <p:txBody>
          <a:bodyPr wrap="none" lIns="90000" rIns="90000" tIns="45000" bIns="45000" anchor="ctr">
            <a:noAutofit/>
          </a:bodyPr>
          <a:p>
            <a:pPr algn="ctr">
              <a:lnSpc>
                <a:spcPct val="100000"/>
              </a:lnSpc>
            </a:pPr>
            <a:r>
              <a:rPr b="1" lang="en-US" sz="1000" spc="-1" strike="noStrike">
                <a:solidFill>
                  <a:srgbClr val="000000"/>
                </a:solidFill>
                <a:latin typeface="Arial"/>
                <a:ea typeface="DejaVu Sans"/>
              </a:rPr>
              <a:t>Non tumoral spots (ref)</a:t>
            </a:r>
            <a:endParaRPr b="0" lang="en-US" sz="1000" spc="-1" strike="noStrike">
              <a:latin typeface="Arial"/>
            </a:endParaRPr>
          </a:p>
        </p:txBody>
      </p:sp>
      <p:sp>
        <p:nvSpPr>
          <p:cNvPr id="320" name="CustomShape 2"/>
          <p:cNvSpPr/>
          <p:nvPr/>
        </p:nvSpPr>
        <p:spPr>
          <a:xfrm rot="16248600">
            <a:off x="-853560" y="1666080"/>
            <a:ext cx="2224080" cy="177120"/>
          </a:xfrm>
          <a:prstGeom prst="rect">
            <a:avLst/>
          </a:prstGeom>
          <a:solidFill>
            <a:srgbClr val="ffffff"/>
          </a:solidFill>
          <a:ln>
            <a:solidFill>
              <a:srgbClr val="ffffff"/>
            </a:solidFill>
          </a:ln>
        </p:spPr>
        <p:style>
          <a:lnRef idx="0"/>
          <a:fillRef idx="0"/>
          <a:effectRef idx="0"/>
          <a:fontRef idx="minor"/>
        </p:style>
        <p:txBody>
          <a:bodyPr wrap="none" lIns="90000" rIns="90000" tIns="45000" bIns="45000" anchor="ctr">
            <a:noAutofit/>
          </a:bodyPr>
          <a:p>
            <a:pPr algn="ctr">
              <a:lnSpc>
                <a:spcPct val="100000"/>
              </a:lnSpc>
            </a:pPr>
            <a:r>
              <a:rPr b="1" lang="en-US" sz="1000" spc="-1" strike="noStrike">
                <a:solidFill>
                  <a:srgbClr val="000000"/>
                </a:solidFill>
                <a:latin typeface="Arial"/>
                <a:ea typeface="DejaVu Sans"/>
              </a:rPr>
              <a:t>Tumoral spots (obs)</a:t>
            </a:r>
            <a:endParaRPr b="0" lang="en-US" sz="1000" spc="-1" strike="noStrike">
              <a:latin typeface="Arial"/>
            </a:endParaRPr>
          </a:p>
        </p:txBody>
      </p:sp>
      <p:sp>
        <p:nvSpPr>
          <p:cNvPr id="321" name="CustomShape 3"/>
          <p:cNvSpPr/>
          <p:nvPr/>
        </p:nvSpPr>
        <p:spPr>
          <a:xfrm>
            <a:off x="11191680" y="584640"/>
            <a:ext cx="492840" cy="182520"/>
          </a:xfrm>
          <a:prstGeom prst="rect">
            <a:avLst/>
          </a:prstGeom>
          <a:solidFill>
            <a:srgbClr val="ffffff"/>
          </a:solidFill>
          <a:ln>
            <a:solidFill>
              <a:srgbClr val="ffffff"/>
            </a:solidFill>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DejaVu Sans"/>
              </a:rPr>
              <a:t>Chromosomes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Image 2" descr=""/>
          <p:cNvPicPr/>
          <p:nvPr/>
        </p:nvPicPr>
        <p:blipFill>
          <a:blip r:embed="rId1"/>
          <a:stretch/>
        </p:blipFill>
        <p:spPr>
          <a:xfrm>
            <a:off x="606240" y="631440"/>
            <a:ext cx="8925120" cy="4833000"/>
          </a:xfrm>
          <a:prstGeom prst="rect">
            <a:avLst/>
          </a:prstGeom>
          <a:ln>
            <a:noFill/>
          </a:ln>
        </p:spPr>
      </p:pic>
      <p:sp>
        <p:nvSpPr>
          <p:cNvPr id="162" name="CustomShape 1"/>
          <p:cNvSpPr/>
          <p:nvPr/>
        </p:nvSpPr>
        <p:spPr>
          <a:xfrm>
            <a:off x="856440" y="5293080"/>
            <a:ext cx="8346600" cy="136728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fr-FR" sz="1200" spc="-1" strike="noStrike" u="sng">
                <a:solidFill>
                  <a:srgbClr val="000000"/>
                </a:solidFill>
                <a:uFillTx/>
                <a:latin typeface="Calibri"/>
                <a:ea typeface="DejaVu Sans"/>
              </a:rPr>
              <a:t>Figure 3 :</a:t>
            </a:r>
            <a:r>
              <a:rPr b="1" i="1" lang="fr-FR" sz="1200" spc="-1" strike="noStrike">
                <a:solidFill>
                  <a:srgbClr val="000000"/>
                </a:solidFill>
                <a:latin typeface="Calibri"/>
                <a:ea typeface="DejaVu Sans"/>
              </a:rPr>
              <a:t> </a:t>
            </a:r>
            <a:r>
              <a:rPr b="1" lang="fr-FR" sz="1200" spc="-1" strike="noStrike">
                <a:solidFill>
                  <a:srgbClr val="000000"/>
                </a:solidFill>
                <a:latin typeface="Calibri"/>
                <a:ea typeface="DejaVu Sans"/>
              </a:rPr>
              <a:t>Projection UMAP des données transcriptomiques Visium. </a:t>
            </a:r>
            <a:r>
              <a:rPr b="0" lang="fr-FR" sz="1200" spc="-1" strike="noStrike">
                <a:solidFill>
                  <a:srgbClr val="000000"/>
                </a:solidFill>
                <a:latin typeface="Calibri"/>
                <a:ea typeface="DejaVu Sans"/>
              </a:rPr>
              <a:t>La projection UMAP a été réalisée à partir des données transcriptomiques corrigées (Harmony), avec une coloration selon les sous-types tumoraux : </a:t>
            </a:r>
            <a:r>
              <a:rPr b="1" lang="fr-FR" sz="1200" spc="-1" strike="noStrike">
                <a:solidFill>
                  <a:srgbClr val="000000"/>
                </a:solidFill>
                <a:latin typeface="Calibri"/>
                <a:ea typeface="DejaVu Sans"/>
              </a:rPr>
              <a:t>Chondro_tum</a:t>
            </a:r>
            <a:r>
              <a:rPr b="0" lang="fr-FR" sz="1200" spc="-1" strike="noStrike">
                <a:solidFill>
                  <a:srgbClr val="000000"/>
                </a:solidFill>
                <a:latin typeface="Calibri"/>
                <a:ea typeface="DejaVu Sans"/>
              </a:rPr>
              <a:t> = cellules tumorales chondroïdes, </a:t>
            </a:r>
            <a:r>
              <a:rPr b="1" lang="fr-FR" sz="1200" spc="-1" strike="noStrike">
                <a:solidFill>
                  <a:srgbClr val="000000"/>
                </a:solidFill>
                <a:latin typeface="Calibri"/>
                <a:ea typeface="DejaVu Sans"/>
              </a:rPr>
              <a:t>Epi_tum</a:t>
            </a:r>
            <a:r>
              <a:rPr b="0" lang="fr-FR" sz="1200" spc="-1" strike="noStrike">
                <a:solidFill>
                  <a:srgbClr val="000000"/>
                </a:solidFill>
                <a:latin typeface="Calibri"/>
                <a:ea typeface="DejaVu Sans"/>
              </a:rPr>
              <a:t> = tumorales épithéliales, </a:t>
            </a:r>
            <a:r>
              <a:rPr b="1" lang="fr-FR" sz="1200" spc="-1" strike="noStrike">
                <a:solidFill>
                  <a:srgbClr val="000000"/>
                </a:solidFill>
                <a:latin typeface="Calibri"/>
                <a:ea typeface="DejaVu Sans"/>
              </a:rPr>
              <a:t>Mes_norm</a:t>
            </a:r>
            <a:r>
              <a:rPr b="0" lang="fr-FR" sz="1200" spc="-1" strike="noStrike">
                <a:solidFill>
                  <a:srgbClr val="000000"/>
                </a:solidFill>
                <a:latin typeface="Calibri"/>
                <a:ea typeface="DejaVu Sans"/>
              </a:rPr>
              <a:t> = cellules mésenchymateuses normales, </a:t>
            </a:r>
            <a:r>
              <a:rPr b="1" lang="fr-FR" sz="1200" spc="-1" strike="noStrike">
                <a:solidFill>
                  <a:srgbClr val="000000"/>
                </a:solidFill>
                <a:latin typeface="Calibri"/>
                <a:ea typeface="DejaVu Sans"/>
              </a:rPr>
              <a:t>Mes_tum</a:t>
            </a:r>
            <a:r>
              <a:rPr b="0" lang="fr-FR" sz="1200" spc="-1" strike="noStrike">
                <a:solidFill>
                  <a:srgbClr val="000000"/>
                </a:solidFill>
                <a:latin typeface="Calibri"/>
                <a:ea typeface="DejaVu Sans"/>
              </a:rPr>
              <a:t> = mésenchymateuses tumorales, </a:t>
            </a:r>
            <a:r>
              <a:rPr b="1" lang="fr-FR" sz="1200" spc="-1" strike="noStrike">
                <a:solidFill>
                  <a:srgbClr val="000000"/>
                </a:solidFill>
                <a:latin typeface="Calibri"/>
                <a:ea typeface="DejaVu Sans"/>
              </a:rPr>
              <a:t>Osteo_tum</a:t>
            </a:r>
            <a:r>
              <a:rPr b="0" lang="fr-FR" sz="1200" spc="-1" strike="noStrike">
                <a:solidFill>
                  <a:srgbClr val="000000"/>
                </a:solidFill>
                <a:latin typeface="Calibri"/>
                <a:ea typeface="DejaVu Sans"/>
              </a:rPr>
              <a:t> = ostéosarcomatoïdes, </a:t>
            </a:r>
            <a:r>
              <a:rPr b="1" lang="fr-FR" sz="1200" spc="-1" strike="noStrike">
                <a:solidFill>
                  <a:srgbClr val="000000"/>
                </a:solidFill>
                <a:latin typeface="Calibri"/>
                <a:ea typeface="DejaVu Sans"/>
              </a:rPr>
              <a:t>Spindle_tum</a:t>
            </a:r>
            <a:r>
              <a:rPr b="0" lang="fr-FR" sz="1200" spc="-1" strike="noStrike">
                <a:solidFill>
                  <a:srgbClr val="000000"/>
                </a:solidFill>
                <a:latin typeface="Calibri"/>
                <a:ea typeface="DejaVu Sans"/>
              </a:rPr>
              <a:t> = fusiformes, </a:t>
            </a:r>
            <a:r>
              <a:rPr b="1" lang="fr-FR" sz="1200" spc="-1" strike="noStrike">
                <a:solidFill>
                  <a:srgbClr val="000000"/>
                </a:solidFill>
                <a:latin typeface="Calibri"/>
                <a:ea typeface="DejaVu Sans"/>
              </a:rPr>
              <a:t>Squam_tum</a:t>
            </a:r>
            <a:r>
              <a:rPr b="0" lang="fr-FR" sz="1200" spc="-1" strike="noStrike">
                <a:solidFill>
                  <a:srgbClr val="000000"/>
                </a:solidFill>
                <a:latin typeface="Calibri"/>
                <a:ea typeface="DejaVu Sans"/>
              </a:rPr>
              <a:t> = tumorales malpighiennes. Les sous-types cellulaires ont été obtenus par croisement des résultats d’un clustering MultiLouvain sur les données transcriptomiques et des annotations histopathologiques d’un expert. Les spots présentant des discordances entre ces deux sources (environ 15% des spots totaux) ont été exclus de la visualisation UMAP et des analyses ultérieures.</a:t>
            </a:r>
            <a:endParaRPr b="0" lang="en-US" sz="1200" spc="-1" strike="noStrike">
              <a:latin typeface="Arial"/>
            </a:endParaRPr>
          </a:p>
        </p:txBody>
      </p:sp>
      <p:sp>
        <p:nvSpPr>
          <p:cNvPr id="163" name="CustomShape 2"/>
          <p:cNvSpPr/>
          <p:nvPr/>
        </p:nvSpPr>
        <p:spPr>
          <a:xfrm>
            <a:off x="856440" y="734040"/>
            <a:ext cx="8346600" cy="455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Image 2_0" descr=""/>
          <p:cNvPicPr/>
          <p:nvPr/>
        </p:nvPicPr>
        <p:blipFill>
          <a:blip r:embed="rId1"/>
          <a:stretch/>
        </p:blipFill>
        <p:spPr>
          <a:xfrm>
            <a:off x="5943600" y="310320"/>
            <a:ext cx="6076800" cy="3107520"/>
          </a:xfrm>
          <a:prstGeom prst="rect">
            <a:avLst/>
          </a:prstGeom>
          <a:ln>
            <a:noFill/>
          </a:ln>
        </p:spPr>
      </p:pic>
      <p:sp>
        <p:nvSpPr>
          <p:cNvPr id="165" name="CustomShape 1"/>
          <p:cNvSpPr/>
          <p:nvPr/>
        </p:nvSpPr>
        <p:spPr>
          <a:xfrm>
            <a:off x="182880" y="274320"/>
            <a:ext cx="11794320" cy="3198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pic>
        <p:nvPicPr>
          <p:cNvPr id="166" name="Image 168" descr=""/>
          <p:cNvPicPr/>
          <p:nvPr/>
        </p:nvPicPr>
        <p:blipFill>
          <a:blip r:embed="rId2"/>
          <a:stretch/>
        </p:blipFill>
        <p:spPr>
          <a:xfrm>
            <a:off x="200880" y="298440"/>
            <a:ext cx="5705280" cy="3120120"/>
          </a:xfrm>
          <a:prstGeom prst="rect">
            <a:avLst/>
          </a:prstGeom>
          <a:ln>
            <a:noFill/>
          </a:ln>
        </p:spPr>
      </p:pic>
      <p:sp>
        <p:nvSpPr>
          <p:cNvPr id="167" name="CustomShape 2"/>
          <p:cNvSpPr/>
          <p:nvPr/>
        </p:nvSpPr>
        <p:spPr>
          <a:xfrm>
            <a:off x="138240" y="238320"/>
            <a:ext cx="316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168" name="CustomShape 3"/>
          <p:cNvSpPr/>
          <p:nvPr/>
        </p:nvSpPr>
        <p:spPr>
          <a:xfrm>
            <a:off x="5934240" y="274680"/>
            <a:ext cx="3160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70920" y="4532400"/>
            <a:ext cx="12001680" cy="8197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fr-FR" sz="1200" spc="-1" strike="noStrike" u="sng">
                <a:solidFill>
                  <a:srgbClr val="000000"/>
                </a:solidFill>
                <a:uFillTx/>
                <a:latin typeface="Calibri"/>
                <a:ea typeface="DejaVu Sans"/>
              </a:rPr>
              <a:t>Figure 4 :</a:t>
            </a:r>
            <a:r>
              <a:rPr b="1" lang="fr-FR" sz="1200" spc="-1" strike="noStrike">
                <a:solidFill>
                  <a:srgbClr val="000000"/>
                </a:solidFill>
                <a:latin typeface="Calibri"/>
                <a:ea typeface="DejaVu Sans"/>
              </a:rPr>
              <a:t> Visualisation de l’expression génique par cluster sur la projection UMAP. </a:t>
            </a:r>
            <a:r>
              <a:rPr b="0" lang="fr-FR" sz="1200" spc="-1" strike="noStrike">
                <a:solidFill>
                  <a:srgbClr val="000000"/>
                </a:solidFill>
                <a:latin typeface="Calibri"/>
                <a:ea typeface="DejaVu Sans"/>
              </a:rPr>
              <a:t>La projection UMAP représente la distribution spatiale des clusters définis à partir des données transcriptomiques corrigées. Chaque panneau montre l’expression normalisée d’un gène d’intérêt au sein des cellules tumorales </a:t>
            </a:r>
            <a:r>
              <a:rPr b="0" lang="fr-FR" sz="1200" spc="-1" strike="noStrike" u="sng">
                <a:solidFill>
                  <a:srgbClr val="000000"/>
                </a:solidFill>
                <a:uFillTx/>
                <a:latin typeface="Calibri"/>
                <a:ea typeface="DejaVu Sans"/>
              </a:rPr>
              <a:t>chondroïdes</a:t>
            </a:r>
            <a:r>
              <a:rPr b="0" lang="fr-FR" sz="1200" spc="-1" strike="noStrike">
                <a:solidFill>
                  <a:srgbClr val="000000"/>
                </a:solidFill>
                <a:latin typeface="Calibri"/>
                <a:ea typeface="DejaVu Sans"/>
              </a:rPr>
              <a:t> </a:t>
            </a:r>
            <a:r>
              <a:rPr b="1" lang="fr-FR" sz="1200" spc="-1" strike="noStrike">
                <a:solidFill>
                  <a:srgbClr val="000000"/>
                </a:solidFill>
                <a:latin typeface="Calibri"/>
                <a:ea typeface="DejaVu Sans"/>
              </a:rPr>
              <a:t>(A)</a:t>
            </a:r>
            <a:r>
              <a:rPr b="0" lang="fr-FR" sz="1200" spc="-1" strike="noStrike">
                <a:solidFill>
                  <a:srgbClr val="000000"/>
                </a:solidFill>
                <a:latin typeface="Calibri"/>
                <a:ea typeface="DejaVu Sans"/>
              </a:rPr>
              <a:t>, tumorales </a:t>
            </a:r>
            <a:r>
              <a:rPr b="0" lang="fr-FR" sz="1200" spc="-1" strike="noStrike" u="sng">
                <a:solidFill>
                  <a:srgbClr val="000000"/>
                </a:solidFill>
                <a:uFillTx/>
                <a:latin typeface="Calibri"/>
                <a:ea typeface="DejaVu Sans"/>
              </a:rPr>
              <a:t>épithéliales</a:t>
            </a:r>
            <a:r>
              <a:rPr b="0" lang="fr-FR" sz="1200" spc="-1" strike="noStrike">
                <a:solidFill>
                  <a:srgbClr val="000000"/>
                </a:solidFill>
                <a:latin typeface="Calibri"/>
                <a:ea typeface="DejaVu Sans"/>
              </a:rPr>
              <a:t> </a:t>
            </a:r>
            <a:r>
              <a:rPr b="1" lang="fr-FR" sz="1200" spc="-1" strike="noStrike">
                <a:solidFill>
                  <a:srgbClr val="000000"/>
                </a:solidFill>
                <a:latin typeface="Calibri"/>
                <a:ea typeface="DejaVu Sans"/>
              </a:rPr>
              <a:t>(B)</a:t>
            </a:r>
            <a:r>
              <a:rPr b="0" lang="fr-FR" sz="1200" spc="-1" strike="noStrike">
                <a:solidFill>
                  <a:srgbClr val="000000"/>
                </a:solidFill>
                <a:latin typeface="Calibri"/>
                <a:ea typeface="DejaVu Sans"/>
              </a:rPr>
              <a:t>, tumorales  </a:t>
            </a:r>
            <a:r>
              <a:rPr b="0" lang="fr-FR" sz="1200" spc="-1" strike="noStrike" u="sng">
                <a:solidFill>
                  <a:srgbClr val="000000"/>
                </a:solidFill>
                <a:uFillTx/>
                <a:latin typeface="Calibri"/>
                <a:ea typeface="DejaVu Sans"/>
              </a:rPr>
              <a:t>mésenchymateuses</a:t>
            </a:r>
            <a:r>
              <a:rPr b="0" lang="fr-FR" sz="1200" spc="-1" strike="noStrike">
                <a:solidFill>
                  <a:srgbClr val="000000"/>
                </a:solidFill>
                <a:latin typeface="Calibri"/>
                <a:ea typeface="DejaVu Sans"/>
              </a:rPr>
              <a:t> </a:t>
            </a:r>
            <a:r>
              <a:rPr b="1" lang="fr-FR" sz="1200" spc="-1" strike="noStrike">
                <a:solidFill>
                  <a:srgbClr val="000000"/>
                </a:solidFill>
                <a:latin typeface="Calibri"/>
                <a:ea typeface="DejaVu Sans"/>
              </a:rPr>
              <a:t>(C)</a:t>
            </a:r>
            <a:r>
              <a:rPr b="0" lang="fr-FR" sz="1200" spc="-1" strike="noStrike">
                <a:solidFill>
                  <a:srgbClr val="000000"/>
                </a:solidFill>
                <a:latin typeface="Calibri"/>
                <a:ea typeface="DejaVu Sans"/>
              </a:rPr>
              <a:t>, </a:t>
            </a:r>
            <a:r>
              <a:rPr b="0" lang="fr-FR" sz="1200" spc="-1" strike="noStrike" u="sng">
                <a:solidFill>
                  <a:srgbClr val="000000"/>
                </a:solidFill>
                <a:uFillTx/>
                <a:latin typeface="Calibri"/>
                <a:ea typeface="DejaVu Sans"/>
              </a:rPr>
              <a:t>fusiformes</a:t>
            </a:r>
            <a:r>
              <a:rPr b="0" lang="fr-FR" sz="1200" spc="-1" strike="noStrike">
                <a:solidFill>
                  <a:srgbClr val="000000"/>
                </a:solidFill>
                <a:latin typeface="Calibri"/>
                <a:ea typeface="DejaVu Sans"/>
              </a:rPr>
              <a:t> </a:t>
            </a:r>
            <a:r>
              <a:rPr b="1" lang="fr-FR" sz="1200" spc="-1" strike="noStrike">
                <a:solidFill>
                  <a:srgbClr val="000000"/>
                </a:solidFill>
                <a:latin typeface="Calibri"/>
                <a:ea typeface="DejaVu Sans"/>
              </a:rPr>
              <a:t>(D)</a:t>
            </a:r>
            <a:r>
              <a:rPr b="0" lang="fr-FR" sz="1200" spc="-1" strike="noStrike">
                <a:solidFill>
                  <a:srgbClr val="000000"/>
                </a:solidFill>
                <a:latin typeface="Calibri"/>
                <a:ea typeface="DejaVu Sans"/>
              </a:rPr>
              <a:t>, </a:t>
            </a:r>
            <a:r>
              <a:rPr b="0" lang="fr-FR" sz="1200" spc="-1" strike="noStrike" u="sng">
                <a:solidFill>
                  <a:srgbClr val="000000"/>
                </a:solidFill>
                <a:uFillTx/>
                <a:latin typeface="Calibri"/>
                <a:ea typeface="DejaVu Sans"/>
              </a:rPr>
              <a:t>ostéosarcomatoïdes</a:t>
            </a:r>
            <a:r>
              <a:rPr b="0" lang="fr-FR" sz="1200" spc="-1" strike="noStrike">
                <a:solidFill>
                  <a:srgbClr val="000000"/>
                </a:solidFill>
                <a:latin typeface="Calibri"/>
                <a:ea typeface="DejaVu Sans"/>
              </a:rPr>
              <a:t> </a:t>
            </a:r>
            <a:r>
              <a:rPr b="1" lang="fr-FR" sz="1200" spc="-1" strike="noStrike">
                <a:solidFill>
                  <a:srgbClr val="000000"/>
                </a:solidFill>
                <a:latin typeface="Calibri"/>
                <a:ea typeface="DejaVu Sans"/>
              </a:rPr>
              <a:t>(E)</a:t>
            </a:r>
            <a:r>
              <a:rPr b="0" lang="fr-FR" sz="1200" spc="-1" strike="noStrike">
                <a:solidFill>
                  <a:srgbClr val="000000"/>
                </a:solidFill>
                <a:latin typeface="Calibri"/>
                <a:ea typeface="DejaVu Sans"/>
              </a:rPr>
              <a:t>, tumorales </a:t>
            </a:r>
            <a:r>
              <a:rPr b="0" lang="fr-FR" sz="1200" spc="-1" strike="noStrike" u="sng">
                <a:solidFill>
                  <a:srgbClr val="000000"/>
                </a:solidFill>
                <a:uFillTx/>
                <a:latin typeface="Calibri"/>
                <a:ea typeface="DejaVu Sans"/>
              </a:rPr>
              <a:t>malpighiennes</a:t>
            </a:r>
            <a:r>
              <a:rPr b="0" lang="fr-FR" sz="1200" spc="-1" strike="noStrike">
                <a:solidFill>
                  <a:srgbClr val="000000"/>
                </a:solidFill>
                <a:latin typeface="Calibri"/>
                <a:ea typeface="DejaVu Sans"/>
              </a:rPr>
              <a:t> </a:t>
            </a:r>
            <a:r>
              <a:rPr b="1" lang="fr-FR" sz="1200" spc="-1" strike="noStrike">
                <a:solidFill>
                  <a:srgbClr val="000000"/>
                </a:solidFill>
                <a:latin typeface="Calibri"/>
                <a:ea typeface="DejaVu Sans"/>
              </a:rPr>
              <a:t>(F)</a:t>
            </a:r>
            <a:r>
              <a:rPr b="0" lang="fr-FR" sz="1200" spc="-1" strike="noStrike">
                <a:solidFill>
                  <a:srgbClr val="000000"/>
                </a:solidFill>
                <a:latin typeface="Calibri"/>
                <a:ea typeface="DejaVu Sans"/>
              </a:rPr>
              <a:t>, selon une échelle de couleur (du gris pour une faible expression au bleu pour une expression élevée). L’expression de ces gènes est enrichie de manière spécifique dans certains clusters, permettant l’identification de signatures transcriptomiques caractéristiques.</a:t>
            </a:r>
            <a:endParaRPr b="0" lang="en-US" sz="1200" spc="-1" strike="noStrike">
              <a:latin typeface="Arial"/>
            </a:endParaRPr>
          </a:p>
        </p:txBody>
      </p:sp>
      <p:sp>
        <p:nvSpPr>
          <p:cNvPr id="170" name="CustomShape 2"/>
          <p:cNvSpPr/>
          <p:nvPr/>
        </p:nvSpPr>
        <p:spPr>
          <a:xfrm>
            <a:off x="70920" y="35640"/>
            <a:ext cx="12008160" cy="45003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pic>
        <p:nvPicPr>
          <p:cNvPr id="171" name="Image 3" descr=""/>
          <p:cNvPicPr/>
          <p:nvPr/>
        </p:nvPicPr>
        <p:blipFill>
          <a:blip r:embed="rId1"/>
          <a:stretch/>
        </p:blipFill>
        <p:spPr>
          <a:xfrm>
            <a:off x="95760" y="53280"/>
            <a:ext cx="4011480" cy="2178360"/>
          </a:xfrm>
          <a:prstGeom prst="rect">
            <a:avLst/>
          </a:prstGeom>
          <a:ln>
            <a:noFill/>
          </a:ln>
        </p:spPr>
      </p:pic>
      <p:pic>
        <p:nvPicPr>
          <p:cNvPr id="172" name="Image 5" descr=""/>
          <p:cNvPicPr/>
          <p:nvPr/>
        </p:nvPicPr>
        <p:blipFill>
          <a:blip r:embed="rId2"/>
          <a:stretch/>
        </p:blipFill>
        <p:spPr>
          <a:xfrm>
            <a:off x="4045680" y="48960"/>
            <a:ext cx="4011480" cy="2178360"/>
          </a:xfrm>
          <a:prstGeom prst="rect">
            <a:avLst/>
          </a:prstGeom>
          <a:ln>
            <a:noFill/>
          </a:ln>
        </p:spPr>
      </p:pic>
      <p:pic>
        <p:nvPicPr>
          <p:cNvPr id="173" name="Image 7" descr=""/>
          <p:cNvPicPr/>
          <p:nvPr/>
        </p:nvPicPr>
        <p:blipFill>
          <a:blip r:embed="rId3"/>
          <a:stretch/>
        </p:blipFill>
        <p:spPr>
          <a:xfrm>
            <a:off x="8061480" y="51120"/>
            <a:ext cx="4011480" cy="2178360"/>
          </a:xfrm>
          <a:prstGeom prst="rect">
            <a:avLst/>
          </a:prstGeom>
          <a:ln>
            <a:noFill/>
          </a:ln>
        </p:spPr>
      </p:pic>
      <p:pic>
        <p:nvPicPr>
          <p:cNvPr id="174" name="Image 9" descr=""/>
          <p:cNvPicPr/>
          <p:nvPr/>
        </p:nvPicPr>
        <p:blipFill>
          <a:blip r:embed="rId4"/>
          <a:stretch/>
        </p:blipFill>
        <p:spPr>
          <a:xfrm>
            <a:off x="4048200" y="2348280"/>
            <a:ext cx="4011480" cy="2178360"/>
          </a:xfrm>
          <a:prstGeom prst="rect">
            <a:avLst/>
          </a:prstGeom>
          <a:ln>
            <a:noFill/>
          </a:ln>
        </p:spPr>
      </p:pic>
      <p:pic>
        <p:nvPicPr>
          <p:cNvPr id="175" name="Image 11" descr=""/>
          <p:cNvPicPr/>
          <p:nvPr/>
        </p:nvPicPr>
        <p:blipFill>
          <a:blip r:embed="rId5"/>
          <a:stretch/>
        </p:blipFill>
        <p:spPr>
          <a:xfrm>
            <a:off x="84960" y="2342520"/>
            <a:ext cx="4016880" cy="2178360"/>
          </a:xfrm>
          <a:prstGeom prst="rect">
            <a:avLst/>
          </a:prstGeom>
          <a:ln>
            <a:noFill/>
          </a:ln>
        </p:spPr>
      </p:pic>
      <p:pic>
        <p:nvPicPr>
          <p:cNvPr id="176" name="Image 16" descr=""/>
          <p:cNvPicPr/>
          <p:nvPr/>
        </p:nvPicPr>
        <p:blipFill>
          <a:blip r:embed="rId6"/>
          <a:stretch/>
        </p:blipFill>
        <p:spPr>
          <a:xfrm>
            <a:off x="8061480" y="2348640"/>
            <a:ext cx="4011480" cy="2178360"/>
          </a:xfrm>
          <a:prstGeom prst="rect">
            <a:avLst/>
          </a:prstGeom>
          <a:ln>
            <a:noFill/>
          </a:ln>
        </p:spPr>
      </p:pic>
      <p:sp>
        <p:nvSpPr>
          <p:cNvPr id="177" name="CustomShape 3"/>
          <p:cNvSpPr/>
          <p:nvPr/>
        </p:nvSpPr>
        <p:spPr>
          <a:xfrm>
            <a:off x="2448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178" name="CustomShape 4"/>
          <p:cNvSpPr/>
          <p:nvPr/>
        </p:nvSpPr>
        <p:spPr>
          <a:xfrm>
            <a:off x="401472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sp>
        <p:nvSpPr>
          <p:cNvPr id="179" name="CustomShape 5"/>
          <p:cNvSpPr/>
          <p:nvPr/>
        </p:nvSpPr>
        <p:spPr>
          <a:xfrm>
            <a:off x="798768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C</a:t>
            </a:r>
            <a:endParaRPr b="0" lang="en-US" sz="1800" spc="-1" strike="noStrike">
              <a:latin typeface="Arial"/>
            </a:endParaRPr>
          </a:p>
        </p:txBody>
      </p:sp>
      <p:sp>
        <p:nvSpPr>
          <p:cNvPr id="180" name="CustomShape 6"/>
          <p:cNvSpPr/>
          <p:nvPr/>
        </p:nvSpPr>
        <p:spPr>
          <a:xfrm>
            <a:off x="24480" y="229500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D</a:t>
            </a:r>
            <a:endParaRPr b="0" lang="en-US" sz="1800" spc="-1" strike="noStrike">
              <a:latin typeface="Arial"/>
            </a:endParaRPr>
          </a:p>
        </p:txBody>
      </p:sp>
      <p:sp>
        <p:nvSpPr>
          <p:cNvPr id="181" name="CustomShape 7"/>
          <p:cNvSpPr/>
          <p:nvPr/>
        </p:nvSpPr>
        <p:spPr>
          <a:xfrm>
            <a:off x="4032720" y="229500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E</a:t>
            </a:r>
            <a:endParaRPr b="0" lang="en-US" sz="1800" spc="-1" strike="noStrike">
              <a:latin typeface="Arial"/>
            </a:endParaRPr>
          </a:p>
        </p:txBody>
      </p:sp>
      <p:sp>
        <p:nvSpPr>
          <p:cNvPr id="182" name="CustomShape 8"/>
          <p:cNvSpPr/>
          <p:nvPr/>
        </p:nvSpPr>
        <p:spPr>
          <a:xfrm>
            <a:off x="7996680" y="229500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F</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70920" y="35640"/>
            <a:ext cx="12008160" cy="45003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pic>
        <p:nvPicPr>
          <p:cNvPr id="184" name="Image 3_0" descr=""/>
          <p:cNvPicPr/>
          <p:nvPr/>
        </p:nvPicPr>
        <p:blipFill>
          <a:blip r:embed="rId1"/>
          <a:stretch/>
        </p:blipFill>
        <p:spPr>
          <a:xfrm>
            <a:off x="95760" y="53280"/>
            <a:ext cx="4011480" cy="2178360"/>
          </a:xfrm>
          <a:prstGeom prst="rect">
            <a:avLst/>
          </a:prstGeom>
          <a:ln>
            <a:noFill/>
          </a:ln>
        </p:spPr>
      </p:pic>
      <p:pic>
        <p:nvPicPr>
          <p:cNvPr id="185" name="Image 5_0" descr=""/>
          <p:cNvPicPr/>
          <p:nvPr/>
        </p:nvPicPr>
        <p:blipFill>
          <a:blip r:embed="rId2"/>
          <a:stretch/>
        </p:blipFill>
        <p:spPr>
          <a:xfrm>
            <a:off x="4045680" y="48960"/>
            <a:ext cx="4011480" cy="2178360"/>
          </a:xfrm>
          <a:prstGeom prst="rect">
            <a:avLst/>
          </a:prstGeom>
          <a:ln>
            <a:noFill/>
          </a:ln>
        </p:spPr>
      </p:pic>
      <p:pic>
        <p:nvPicPr>
          <p:cNvPr id="186" name="Image 7_0" descr=""/>
          <p:cNvPicPr/>
          <p:nvPr/>
        </p:nvPicPr>
        <p:blipFill>
          <a:blip r:embed="rId3"/>
          <a:stretch/>
        </p:blipFill>
        <p:spPr>
          <a:xfrm>
            <a:off x="8061480" y="51120"/>
            <a:ext cx="4011480" cy="2178360"/>
          </a:xfrm>
          <a:prstGeom prst="rect">
            <a:avLst/>
          </a:prstGeom>
          <a:ln>
            <a:noFill/>
          </a:ln>
        </p:spPr>
      </p:pic>
      <p:pic>
        <p:nvPicPr>
          <p:cNvPr id="187" name="Image 9_0" descr=""/>
          <p:cNvPicPr/>
          <p:nvPr/>
        </p:nvPicPr>
        <p:blipFill>
          <a:blip r:embed="rId4"/>
          <a:stretch/>
        </p:blipFill>
        <p:spPr>
          <a:xfrm>
            <a:off x="4048200" y="2348280"/>
            <a:ext cx="4011480" cy="2178360"/>
          </a:xfrm>
          <a:prstGeom prst="rect">
            <a:avLst/>
          </a:prstGeom>
          <a:ln>
            <a:noFill/>
          </a:ln>
        </p:spPr>
      </p:pic>
      <p:pic>
        <p:nvPicPr>
          <p:cNvPr id="188" name="Image 11_0" descr=""/>
          <p:cNvPicPr/>
          <p:nvPr/>
        </p:nvPicPr>
        <p:blipFill>
          <a:blip r:embed="rId5"/>
          <a:stretch/>
        </p:blipFill>
        <p:spPr>
          <a:xfrm>
            <a:off x="84960" y="2342520"/>
            <a:ext cx="4016880" cy="2178360"/>
          </a:xfrm>
          <a:prstGeom prst="rect">
            <a:avLst/>
          </a:prstGeom>
          <a:ln>
            <a:noFill/>
          </a:ln>
        </p:spPr>
      </p:pic>
      <p:pic>
        <p:nvPicPr>
          <p:cNvPr id="189" name="Image 16_0" descr=""/>
          <p:cNvPicPr/>
          <p:nvPr/>
        </p:nvPicPr>
        <p:blipFill>
          <a:blip r:embed="rId6"/>
          <a:stretch/>
        </p:blipFill>
        <p:spPr>
          <a:xfrm>
            <a:off x="8061480" y="2348640"/>
            <a:ext cx="4011480" cy="2178360"/>
          </a:xfrm>
          <a:prstGeom prst="rect">
            <a:avLst/>
          </a:prstGeom>
          <a:ln>
            <a:noFill/>
          </a:ln>
        </p:spPr>
      </p:pic>
      <p:sp>
        <p:nvSpPr>
          <p:cNvPr id="190" name="CustomShape 2"/>
          <p:cNvSpPr/>
          <p:nvPr/>
        </p:nvSpPr>
        <p:spPr>
          <a:xfrm>
            <a:off x="2448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191" name="CustomShape 3"/>
          <p:cNvSpPr/>
          <p:nvPr/>
        </p:nvSpPr>
        <p:spPr>
          <a:xfrm>
            <a:off x="401472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sp>
        <p:nvSpPr>
          <p:cNvPr id="192" name="CustomShape 4"/>
          <p:cNvSpPr/>
          <p:nvPr/>
        </p:nvSpPr>
        <p:spPr>
          <a:xfrm>
            <a:off x="798768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C</a:t>
            </a:r>
            <a:endParaRPr b="0" lang="en-US" sz="1800" spc="-1" strike="noStrike">
              <a:latin typeface="Arial"/>
            </a:endParaRPr>
          </a:p>
        </p:txBody>
      </p:sp>
      <p:sp>
        <p:nvSpPr>
          <p:cNvPr id="193" name="CustomShape 5"/>
          <p:cNvSpPr/>
          <p:nvPr/>
        </p:nvSpPr>
        <p:spPr>
          <a:xfrm>
            <a:off x="24480" y="229500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D</a:t>
            </a:r>
            <a:endParaRPr b="0" lang="en-US" sz="1800" spc="-1" strike="noStrike">
              <a:latin typeface="Arial"/>
            </a:endParaRPr>
          </a:p>
        </p:txBody>
      </p:sp>
      <p:sp>
        <p:nvSpPr>
          <p:cNvPr id="194" name="CustomShape 6"/>
          <p:cNvSpPr/>
          <p:nvPr/>
        </p:nvSpPr>
        <p:spPr>
          <a:xfrm>
            <a:off x="4032720" y="229500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E</a:t>
            </a:r>
            <a:endParaRPr b="0" lang="en-US" sz="1800" spc="-1" strike="noStrike">
              <a:latin typeface="Arial"/>
            </a:endParaRPr>
          </a:p>
        </p:txBody>
      </p:sp>
      <p:sp>
        <p:nvSpPr>
          <p:cNvPr id="195" name="CustomShape 7"/>
          <p:cNvSpPr/>
          <p:nvPr/>
        </p:nvSpPr>
        <p:spPr>
          <a:xfrm>
            <a:off x="7996680" y="229500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F</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Image 6" descr=""/>
          <p:cNvPicPr/>
          <p:nvPr/>
        </p:nvPicPr>
        <p:blipFill>
          <a:blip r:embed="rId1"/>
          <a:stretch/>
        </p:blipFill>
        <p:spPr>
          <a:xfrm>
            <a:off x="6095880" y="135360"/>
            <a:ext cx="5976720" cy="2986920"/>
          </a:xfrm>
          <a:prstGeom prst="rect">
            <a:avLst/>
          </a:prstGeom>
          <a:ln>
            <a:noFill/>
          </a:ln>
        </p:spPr>
      </p:pic>
      <p:sp>
        <p:nvSpPr>
          <p:cNvPr id="197" name="CustomShape 1"/>
          <p:cNvSpPr/>
          <p:nvPr/>
        </p:nvSpPr>
        <p:spPr>
          <a:xfrm>
            <a:off x="70200" y="3134160"/>
            <a:ext cx="12001680" cy="8197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fr-FR" sz="1200" spc="-1" strike="noStrike" u="sng">
                <a:solidFill>
                  <a:srgbClr val="000000"/>
                </a:solidFill>
                <a:uFillTx/>
                <a:latin typeface="Calibri"/>
                <a:ea typeface="DejaVu Sans"/>
              </a:rPr>
              <a:t>Figure 5 :</a:t>
            </a:r>
            <a:r>
              <a:rPr b="1" lang="fr-FR" sz="1200" spc="-1" strike="noStrike">
                <a:solidFill>
                  <a:srgbClr val="000000"/>
                </a:solidFill>
                <a:latin typeface="Calibri"/>
                <a:ea typeface="DejaVu Sans"/>
              </a:rPr>
              <a:t> Profil d’expression des gènes marqueurs sélectionnés selon les types cellulaires tumoraux et les patients atteints de MpBC.</a:t>
            </a:r>
            <a:br/>
            <a:r>
              <a:rPr b="0" lang="fr-FR" sz="1200" spc="-1" strike="noStrike">
                <a:solidFill>
                  <a:srgbClr val="000000"/>
                </a:solidFill>
                <a:latin typeface="Calibri"/>
                <a:ea typeface="DejaVu Sans"/>
              </a:rPr>
              <a:t>Représentation DotPlot de l’expression normalisée de gènes sélectionnés, associés aux différents clusters des sous-types tumoraux </a:t>
            </a:r>
            <a:r>
              <a:rPr b="1" lang="fr-FR" sz="1200" spc="-1" strike="noStrike">
                <a:solidFill>
                  <a:srgbClr val="000000"/>
                </a:solidFill>
                <a:latin typeface="Calibri"/>
                <a:ea typeface="DejaVu Sans"/>
              </a:rPr>
              <a:t>(A)</a:t>
            </a:r>
            <a:r>
              <a:rPr b="0" lang="fr-FR" sz="1200" spc="-1" strike="noStrike">
                <a:solidFill>
                  <a:srgbClr val="000000"/>
                </a:solidFill>
                <a:latin typeface="Calibri"/>
                <a:ea typeface="DejaVu Sans"/>
              </a:rPr>
              <a:t> ou répartis parmi les 16 patients </a:t>
            </a:r>
            <a:r>
              <a:rPr b="1" lang="fr-FR" sz="1200" spc="-1" strike="noStrike">
                <a:solidFill>
                  <a:srgbClr val="000000"/>
                </a:solidFill>
                <a:latin typeface="Calibri"/>
                <a:ea typeface="DejaVu Sans"/>
              </a:rPr>
              <a:t>(B)</a:t>
            </a:r>
            <a:r>
              <a:rPr b="0" lang="fr-FR" sz="1200" spc="-1" strike="noStrike">
                <a:solidFill>
                  <a:srgbClr val="000000"/>
                </a:solidFill>
                <a:latin typeface="Calibri"/>
                <a:ea typeface="DejaVu Sans"/>
              </a:rPr>
              <a:t>.</a:t>
            </a:r>
            <a:br/>
            <a:r>
              <a:rPr b="0" lang="fr-FR" sz="1200" spc="-1" strike="noStrike">
                <a:solidFill>
                  <a:srgbClr val="000000"/>
                </a:solidFill>
                <a:latin typeface="Calibri"/>
                <a:ea typeface="DejaVu Sans"/>
              </a:rPr>
              <a:t>Chaque point représente l’expression moyenne d’un gène dans un type cellulaire donné </a:t>
            </a:r>
            <a:r>
              <a:rPr b="1" lang="fr-FR" sz="1200" spc="-1" strike="noStrike">
                <a:solidFill>
                  <a:srgbClr val="000000"/>
                </a:solidFill>
                <a:latin typeface="Calibri"/>
                <a:ea typeface="DejaVu Sans"/>
              </a:rPr>
              <a:t>(A) </a:t>
            </a:r>
            <a:r>
              <a:rPr b="0" lang="fr-FR" sz="1200" spc="-1" strike="noStrike">
                <a:solidFill>
                  <a:srgbClr val="000000"/>
                </a:solidFill>
                <a:latin typeface="Calibri"/>
                <a:ea typeface="DejaVu Sans"/>
              </a:rPr>
              <a:t>ou chez un patient </a:t>
            </a:r>
            <a:r>
              <a:rPr b="1" lang="fr-FR" sz="1200" spc="-1" strike="noStrike">
                <a:solidFill>
                  <a:srgbClr val="000000"/>
                </a:solidFill>
                <a:latin typeface="Calibri"/>
                <a:ea typeface="DejaVu Sans"/>
              </a:rPr>
              <a:t>(B)</a:t>
            </a:r>
            <a:r>
              <a:rPr b="0" lang="fr-FR" sz="1200" spc="-1" strike="noStrike">
                <a:solidFill>
                  <a:srgbClr val="000000"/>
                </a:solidFill>
                <a:latin typeface="Calibri"/>
                <a:ea typeface="DejaVu Sans"/>
              </a:rPr>
              <a:t>,</a:t>
            </a:r>
            <a:r>
              <a:rPr b="1" lang="fr-FR" sz="1200" spc="-1" strike="noStrike">
                <a:solidFill>
                  <a:srgbClr val="000000"/>
                </a:solidFill>
                <a:latin typeface="Calibri"/>
                <a:ea typeface="DejaVu Sans"/>
              </a:rPr>
              <a:t> </a:t>
            </a:r>
            <a:r>
              <a:rPr b="0" lang="fr-FR" sz="1200" spc="-1" strike="noStrike">
                <a:solidFill>
                  <a:srgbClr val="000000"/>
                </a:solidFill>
                <a:latin typeface="Calibri"/>
                <a:ea typeface="DejaVu Sans"/>
              </a:rPr>
              <a:t>la taille du point indiquant la proportion de cellules exprimant le gène, et la couleur du point reflétant l’intensité moyenne d’expression normalisée</a:t>
            </a:r>
            <a:r>
              <a:rPr b="0" i="1" lang="fr-FR" sz="1200" spc="-1" strike="noStrike">
                <a:solidFill>
                  <a:srgbClr val="000000"/>
                </a:solidFill>
                <a:latin typeface="Calibri"/>
                <a:ea typeface="DejaVu Sans"/>
              </a:rPr>
              <a:t>.</a:t>
            </a:r>
            <a:endParaRPr b="0" lang="en-US" sz="1200" spc="-1" strike="noStrike">
              <a:latin typeface="Arial"/>
            </a:endParaRPr>
          </a:p>
        </p:txBody>
      </p:sp>
      <p:sp>
        <p:nvSpPr>
          <p:cNvPr id="198" name="CustomShape 2"/>
          <p:cNvSpPr/>
          <p:nvPr/>
        </p:nvSpPr>
        <p:spPr>
          <a:xfrm>
            <a:off x="70920" y="35640"/>
            <a:ext cx="12008160" cy="3086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9" name="CustomShape 3"/>
          <p:cNvSpPr/>
          <p:nvPr/>
        </p:nvSpPr>
        <p:spPr>
          <a:xfrm>
            <a:off x="2448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200" name="CustomShape 4"/>
          <p:cNvSpPr/>
          <p:nvPr/>
        </p:nvSpPr>
        <p:spPr>
          <a:xfrm>
            <a:off x="592740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pic>
        <p:nvPicPr>
          <p:cNvPr id="201" name="Image 2" descr=""/>
          <p:cNvPicPr/>
          <p:nvPr/>
        </p:nvPicPr>
        <p:blipFill>
          <a:blip r:embed="rId2"/>
          <a:stretch/>
        </p:blipFill>
        <p:spPr>
          <a:xfrm>
            <a:off x="109440" y="99720"/>
            <a:ext cx="5851440" cy="29242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Image 6_0" descr=""/>
          <p:cNvPicPr/>
          <p:nvPr/>
        </p:nvPicPr>
        <p:blipFill>
          <a:blip r:embed="rId1"/>
          <a:stretch/>
        </p:blipFill>
        <p:spPr>
          <a:xfrm>
            <a:off x="6095880" y="135360"/>
            <a:ext cx="5976720" cy="2986920"/>
          </a:xfrm>
          <a:prstGeom prst="rect">
            <a:avLst/>
          </a:prstGeom>
          <a:ln>
            <a:noFill/>
          </a:ln>
        </p:spPr>
      </p:pic>
      <p:sp>
        <p:nvSpPr>
          <p:cNvPr id="203" name="CustomShape 1"/>
          <p:cNvSpPr/>
          <p:nvPr/>
        </p:nvSpPr>
        <p:spPr>
          <a:xfrm>
            <a:off x="70920" y="35640"/>
            <a:ext cx="12008160" cy="30866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204" name="CustomShape 2"/>
          <p:cNvSpPr/>
          <p:nvPr/>
        </p:nvSpPr>
        <p:spPr>
          <a:xfrm>
            <a:off x="2448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A</a:t>
            </a:r>
            <a:endParaRPr b="0" lang="en-US" sz="1800" spc="-1" strike="noStrike">
              <a:latin typeface="Arial"/>
            </a:endParaRPr>
          </a:p>
        </p:txBody>
      </p:sp>
      <p:sp>
        <p:nvSpPr>
          <p:cNvPr id="205" name="CustomShape 3"/>
          <p:cNvSpPr/>
          <p:nvPr/>
        </p:nvSpPr>
        <p:spPr>
          <a:xfrm>
            <a:off x="5927400" y="17280"/>
            <a:ext cx="2887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fr-FR" sz="1800" spc="-1" strike="noStrike">
                <a:solidFill>
                  <a:srgbClr val="000000"/>
                </a:solidFill>
                <a:latin typeface="Calibri"/>
                <a:ea typeface="DejaVu Sans"/>
              </a:rPr>
              <a:t>B</a:t>
            </a:r>
            <a:endParaRPr b="0" lang="en-US" sz="1800" spc="-1" strike="noStrike">
              <a:latin typeface="Arial"/>
            </a:endParaRPr>
          </a:p>
        </p:txBody>
      </p:sp>
      <p:pic>
        <p:nvPicPr>
          <p:cNvPr id="206" name="Image 2_1" descr=""/>
          <p:cNvPicPr/>
          <p:nvPr/>
        </p:nvPicPr>
        <p:blipFill>
          <a:blip r:embed="rId2"/>
          <a:stretch/>
        </p:blipFill>
        <p:spPr>
          <a:xfrm>
            <a:off x="109440" y="99720"/>
            <a:ext cx="5851440" cy="29242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2403</TotalTime>
  <Application>LibreOffice/6.4.7.2$Linux_X86_64 LibreOffice_project/40$Build-2</Application>
  <Words>1085</Words>
  <Paragraphs>79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2025-05-13T19:22:16Z</dcterms:created>
  <dc:creator>bioinfo</dc:creator>
  <dc:description/>
  <dc:language>en-US</dc:language>
  <cp:lastModifiedBy/>
  <dcterms:modified xsi:type="dcterms:W3CDTF">2025-05-30T15:55:20Z</dcterms:modified>
  <cp:revision>69</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Grand écran</vt:lpwstr>
  </property>
  <property fmtid="{D5CDD505-2E9C-101B-9397-08002B2CF9AE}" pid="9" name="ScaleCrop">
    <vt:bool>0</vt:bool>
  </property>
  <property fmtid="{D5CDD505-2E9C-101B-9397-08002B2CF9AE}" pid="10" name="ShareDoc">
    <vt:bool>0</vt:bool>
  </property>
  <property fmtid="{D5CDD505-2E9C-101B-9397-08002B2CF9AE}" pid="11" name="Slides">
    <vt:i4>28</vt:i4>
  </property>
</Properties>
</file>